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371" r:id="rId3"/>
    <p:sldId id="529" r:id="rId4"/>
    <p:sldId id="522" r:id="rId5"/>
    <p:sldId id="527" r:id="rId6"/>
    <p:sldId id="537" r:id="rId7"/>
    <p:sldId id="538" r:id="rId8"/>
    <p:sldId id="539" r:id="rId9"/>
    <p:sldId id="536" r:id="rId10"/>
    <p:sldId id="344" r:id="rId11"/>
    <p:sldId id="525" r:id="rId12"/>
    <p:sldId id="385" r:id="rId13"/>
    <p:sldId id="540" r:id="rId14"/>
    <p:sldId id="283" r:id="rId15"/>
    <p:sldId id="359" r:id="rId16"/>
    <p:sldId id="541" r:id="rId17"/>
    <p:sldId id="388" r:id="rId18"/>
    <p:sldId id="545" r:id="rId19"/>
    <p:sldId id="546" r:id="rId21"/>
    <p:sldId id="547" r:id="rId22"/>
    <p:sldId id="548" r:id="rId23"/>
    <p:sldId id="532" r:id="rId24"/>
    <p:sldId id="364" r:id="rId25"/>
    <p:sldId id="51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Лист1!$A$2:$A$7</c:f>
              <c:strCache>
                <c:ptCount val="6"/>
                <c:pt idx="0">
                  <c:v>1960-1969</c:v>
                </c:pt>
                <c:pt idx="1">
                  <c:v>1970-1979</c:v>
                </c:pt>
                <c:pt idx="2">
                  <c:v>1980-1989</c:v>
                </c:pt>
                <c:pt idx="3">
                  <c:v>1990-1999</c:v>
                </c:pt>
                <c:pt idx="4">
                  <c:v>2000-2009</c:v>
                </c:pt>
                <c:pt idx="5">
                  <c:v>2010-2020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105.9</c:v>
                </c:pt>
                <c:pt idx="1">
                  <c:v>107.5</c:v>
                </c:pt>
                <c:pt idx="2">
                  <c:v>134.1</c:v>
                </c:pt>
                <c:pt idx="3">
                  <c:v>128.3</c:v>
                </c:pt>
                <c:pt idx="4">
                  <c:v>123.7</c:v>
                </c:pt>
                <c:pt idx="5">
                  <c:v>59.1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81112048"/>
        <c:axId val="581109528"/>
      </c:lineChart>
      <c:catAx>
        <c:axId val="58111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81109528"/>
        <c:crosses val="autoZero"/>
        <c:auto val="1"/>
        <c:lblAlgn val="ctr"/>
        <c:lblOffset val="100"/>
        <c:noMultiLvlLbl val="0"/>
      </c:catAx>
      <c:valAx>
        <c:axId val="58110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!00</a:t>
                </a:r>
                <a:r>
                  <a:rPr lang="ru-RU" baseline="0" dirty="0"/>
                  <a:t> тыс. работающих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8111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f6bc926-c4c4-4dbb-9daa-ed0a542d2ea6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28425-9823-4029-AC53-3C6C22F7180F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FD7A93-FB35-4BAE-853E-58ADF7B2C707}">
      <dgm:prSet phldrT="[Текст]"/>
      <dgm:spPr/>
      <dgm:t>
        <a:bodyPr/>
        <a:lstStyle/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B3573FB6-186C-44D3-BA11-9EBBA10AE145}" cxnId="{2C1C8EE7-1752-49BC-AE45-66008BB742C0}" type="parTrans">
      <dgm:prSet/>
      <dgm:spPr/>
      <dgm:t>
        <a:bodyPr/>
        <a:lstStyle/>
        <a:p>
          <a:endParaRPr lang="ru-RU"/>
        </a:p>
      </dgm:t>
    </dgm:pt>
    <dgm:pt modelId="{C55A82C9-28D5-4D19-9332-7AE3E3972F2E}" cxnId="{2C1C8EE7-1752-49BC-AE45-66008BB742C0}" type="sibTrans">
      <dgm:prSet/>
      <dgm:spPr/>
      <dgm:t>
        <a:bodyPr/>
        <a:lstStyle/>
        <a:p>
          <a:endParaRPr lang="ru-RU"/>
        </a:p>
      </dgm:t>
    </dgm:pt>
    <dgm:pt modelId="{61A4A0F2-E569-4D41-88AB-4849503E6914}">
      <dgm:prSet phldrT="[Текст]" custT="1"/>
      <dgm:spPr/>
      <dgm:t>
        <a:bodyPr/>
        <a:lstStyle/>
        <a:p>
          <a:r>
            <a:rPr lang="ru-RU" sz="1600" dirty="0"/>
            <a:t>Профильная комиссия по профпатологии Минздрава России</a:t>
          </a:r>
        </a:p>
      </dgm:t>
    </dgm:pt>
    <dgm:pt modelId="{6935034C-E521-443D-9941-55F3D8F3C0F7}" cxnId="{C56012DF-2845-4DF2-BCED-BAA60079524F}" type="parTrans">
      <dgm:prSet/>
      <dgm:spPr/>
      <dgm:t>
        <a:bodyPr/>
        <a:lstStyle/>
        <a:p>
          <a:endParaRPr lang="ru-RU"/>
        </a:p>
      </dgm:t>
    </dgm:pt>
    <dgm:pt modelId="{C3E4760B-8556-449C-9D46-B62F39B0458C}" cxnId="{C56012DF-2845-4DF2-BCED-BAA60079524F}" type="sibTrans">
      <dgm:prSet/>
      <dgm:spPr/>
      <dgm:t>
        <a:bodyPr/>
        <a:lstStyle/>
        <a:p>
          <a:endParaRPr lang="ru-RU"/>
        </a:p>
      </dgm:t>
    </dgm:pt>
    <dgm:pt modelId="{EC8DCD73-B6A5-4EF3-B17F-3D499BA28F7B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dirty="0"/>
            <a:t>4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C1BB9487-95FA-42ED-B90F-B18C18666416}" cxnId="{722E7BA4-EE1D-4780-AD79-F7C3A3137C37}" type="parTrans">
      <dgm:prSet/>
      <dgm:spPr/>
      <dgm:t>
        <a:bodyPr/>
        <a:lstStyle/>
        <a:p>
          <a:endParaRPr lang="ru-RU"/>
        </a:p>
      </dgm:t>
    </dgm:pt>
    <dgm:pt modelId="{E6327524-EA90-40B5-899E-D774411D2AAE}" cxnId="{722E7BA4-EE1D-4780-AD79-F7C3A3137C37}" type="sibTrans">
      <dgm:prSet/>
      <dgm:spPr/>
      <dgm:t>
        <a:bodyPr/>
        <a:lstStyle/>
        <a:p>
          <a:endParaRPr lang="ru-RU"/>
        </a:p>
      </dgm:t>
    </dgm:pt>
    <dgm:pt modelId="{5A4F9570-D553-4C06-8910-E8A35DD09499}">
      <dgm:prSet phldrT="[Текст]"/>
      <dgm:spPr/>
      <dgm:t>
        <a:bodyPr/>
        <a:lstStyle/>
        <a:p>
          <a:r>
            <a:rPr lang="ru-RU" dirty="0"/>
            <a:t>Центры профпатологии </a:t>
          </a:r>
        </a:p>
      </dgm:t>
    </dgm:pt>
    <dgm:pt modelId="{8447FD01-7A54-4CB7-A918-5B2EA0C1BAB0}" cxnId="{13EBA9C9-AF3F-4C3F-8FA0-76A83519B3F7}" type="parTrans">
      <dgm:prSet/>
      <dgm:spPr/>
      <dgm:t>
        <a:bodyPr/>
        <a:lstStyle/>
        <a:p>
          <a:endParaRPr lang="ru-RU"/>
        </a:p>
      </dgm:t>
    </dgm:pt>
    <dgm:pt modelId="{DB3F7F6C-DFBB-4A84-8752-65AE8537C598}" cxnId="{13EBA9C9-AF3F-4C3F-8FA0-76A83519B3F7}" type="sibTrans">
      <dgm:prSet/>
      <dgm:spPr/>
      <dgm:t>
        <a:bodyPr/>
        <a:lstStyle/>
        <a:p>
          <a:endParaRPr lang="ru-RU"/>
        </a:p>
      </dgm:t>
    </dgm:pt>
    <dgm:pt modelId="{E87BB991-FFF9-40AC-A719-F46C38FFADFC}">
      <dgm:prSet phldrT="[Текст]"/>
      <dgm:spPr/>
      <dgm:t>
        <a:bodyPr/>
        <a:lstStyle/>
        <a:p>
          <a:endParaRPr lang="ru-RU" dirty="0"/>
        </a:p>
      </dgm:t>
    </dgm:pt>
    <dgm:pt modelId="{BB932DA4-0024-451D-B8A7-F0DE83D22076}" cxnId="{789D046C-FEE8-4FB9-A24C-4CB433340DE4}" type="parTrans">
      <dgm:prSet/>
      <dgm:spPr/>
      <dgm:t>
        <a:bodyPr/>
        <a:lstStyle/>
        <a:p>
          <a:endParaRPr lang="ru-RU"/>
        </a:p>
      </dgm:t>
    </dgm:pt>
    <dgm:pt modelId="{8F275FC6-CF3A-4F45-BFB5-91743342FCD3}" cxnId="{789D046C-FEE8-4FB9-A24C-4CB433340DE4}" type="sibTrans">
      <dgm:prSet/>
      <dgm:spPr/>
      <dgm:t>
        <a:bodyPr/>
        <a:lstStyle/>
        <a:p>
          <a:endParaRPr lang="ru-RU"/>
        </a:p>
      </dgm:t>
    </dgm:pt>
    <dgm:pt modelId="{962B9603-6DB0-4769-BD9A-3B7CF9D25A7E}">
      <dgm:prSet phldrT="[Текст]"/>
      <dgm:spPr/>
      <dgm:t>
        <a:bodyPr/>
        <a:lstStyle/>
        <a:p>
          <a:r>
            <a:rPr lang="ru-RU" dirty="0"/>
            <a:t>75</a:t>
          </a:r>
        </a:p>
      </dgm:t>
    </dgm:pt>
    <dgm:pt modelId="{EAEEE95C-440B-40C6-AA71-3ECC1532AC5E}" cxnId="{C15F1F3A-1286-4C4C-8B21-4A74BDE76819}" type="parTrans">
      <dgm:prSet/>
      <dgm:spPr/>
      <dgm:t>
        <a:bodyPr/>
        <a:lstStyle/>
        <a:p>
          <a:endParaRPr lang="ru-RU"/>
        </a:p>
      </dgm:t>
    </dgm:pt>
    <dgm:pt modelId="{EDD0C5DE-1BC6-4DF1-855F-0644790CD648}" cxnId="{C15F1F3A-1286-4C4C-8B21-4A74BDE76819}" type="sibTrans">
      <dgm:prSet/>
      <dgm:spPr/>
      <dgm:t>
        <a:bodyPr/>
        <a:lstStyle/>
        <a:p>
          <a:endParaRPr lang="ru-RU"/>
        </a:p>
      </dgm:t>
    </dgm:pt>
    <dgm:pt modelId="{691B2D41-9CCD-4564-A59B-FC53AD906AB5}">
      <dgm:prSet phldrT="[Текст]"/>
      <dgm:spPr/>
      <dgm:t>
        <a:bodyPr/>
        <a:lstStyle/>
        <a:p>
          <a:r>
            <a:rPr lang="ru-RU" dirty="0"/>
            <a:t>Медицинские организации, проводящие ПМО</a:t>
          </a:r>
        </a:p>
      </dgm:t>
    </dgm:pt>
    <dgm:pt modelId="{4BD55610-5B51-4E9E-97B4-BCB3ED88A258}" cxnId="{155290B6-60AE-460C-BE92-23F6C4136F56}" type="parTrans">
      <dgm:prSet/>
      <dgm:spPr/>
      <dgm:t>
        <a:bodyPr/>
        <a:lstStyle/>
        <a:p>
          <a:endParaRPr lang="ru-RU"/>
        </a:p>
      </dgm:t>
    </dgm:pt>
    <dgm:pt modelId="{39C478DA-41A4-4D13-8CC9-1F88EC61C983}" cxnId="{155290B6-60AE-460C-BE92-23F6C4136F56}" type="sibTrans">
      <dgm:prSet/>
      <dgm:spPr/>
      <dgm:t>
        <a:bodyPr/>
        <a:lstStyle/>
        <a:p>
          <a:endParaRPr lang="ru-RU"/>
        </a:p>
      </dgm:t>
    </dgm:pt>
    <dgm:pt modelId="{E21508B2-68BF-487A-844C-E7348FA31617}">
      <dgm:prSet/>
      <dgm:spPr/>
      <dgm:t>
        <a:bodyPr/>
        <a:lstStyle/>
        <a:p>
          <a:r>
            <a:rPr lang="ru-RU" dirty="0"/>
            <a:t>Кабинеты врачей-профпатологов</a:t>
          </a:r>
        </a:p>
      </dgm:t>
    </dgm:pt>
    <dgm:pt modelId="{ACDD39C6-C8A5-42A2-81E3-12C445DE2BB3}" cxnId="{FDA19EAF-44C3-4FC0-98FF-E68A760170DA}" type="parTrans">
      <dgm:prSet/>
      <dgm:spPr/>
      <dgm:t>
        <a:bodyPr/>
        <a:lstStyle/>
        <a:p>
          <a:endParaRPr lang="ru-RU"/>
        </a:p>
      </dgm:t>
    </dgm:pt>
    <dgm:pt modelId="{83B42D04-3642-413A-97E3-133EF535AD8F}" cxnId="{FDA19EAF-44C3-4FC0-98FF-E68A760170DA}" type="sibTrans">
      <dgm:prSet/>
      <dgm:spPr/>
      <dgm:t>
        <a:bodyPr/>
        <a:lstStyle/>
        <a:p>
          <a:endParaRPr lang="ru-RU"/>
        </a:p>
      </dgm:t>
    </dgm:pt>
    <dgm:pt modelId="{94A35A8F-AF3E-45E2-A7F0-1553DE4E7224}">
      <dgm:prSet phldrT="[Текст]" custT="1"/>
      <dgm:spPr/>
      <dgm:t>
        <a:bodyPr/>
        <a:lstStyle/>
        <a:p>
          <a:r>
            <a:rPr lang="ru-RU" sz="1600" dirty="0"/>
            <a:t>Главный внештатный специалист профпатолог Минздрава России</a:t>
          </a:r>
        </a:p>
      </dgm:t>
    </dgm:pt>
    <dgm:pt modelId="{CE091979-A3AD-407D-A621-FDADA3BA474E}" cxnId="{571DDA11-46E5-429A-ACDF-837CBDF71F73}" type="parTrans">
      <dgm:prSet/>
      <dgm:spPr/>
      <dgm:t>
        <a:bodyPr/>
        <a:lstStyle/>
        <a:p>
          <a:endParaRPr lang="ru-RU"/>
        </a:p>
      </dgm:t>
    </dgm:pt>
    <dgm:pt modelId="{B0F83902-EFCB-45AB-9414-6C7B2090112E}" cxnId="{571DDA11-46E5-429A-ACDF-837CBDF71F73}" type="sibTrans">
      <dgm:prSet/>
      <dgm:spPr/>
      <dgm:t>
        <a:bodyPr/>
        <a:lstStyle/>
        <a:p>
          <a:endParaRPr lang="ru-RU"/>
        </a:p>
      </dgm:t>
    </dgm:pt>
    <dgm:pt modelId="{D4B9B0BD-919B-4476-9D48-5F5E7E87F5BD}">
      <dgm:prSet phldrT="[Текст]" custT="1"/>
      <dgm:spPr/>
      <dgm:t>
        <a:bodyPr/>
        <a:lstStyle/>
        <a:p>
          <a:r>
            <a:rPr lang="ru-RU" sz="1600" dirty="0"/>
            <a:t>Главный внештатный специалист профпатолог СФО</a:t>
          </a:r>
        </a:p>
      </dgm:t>
    </dgm:pt>
    <dgm:pt modelId="{D6CBDE67-9037-49AE-B002-FBF3A5B7C031}" cxnId="{4CC7EDD1-9FD6-47C0-A9B5-1D54A1AF66C1}" type="parTrans">
      <dgm:prSet/>
      <dgm:spPr/>
      <dgm:t>
        <a:bodyPr/>
        <a:lstStyle/>
        <a:p>
          <a:endParaRPr lang="ru-RU"/>
        </a:p>
      </dgm:t>
    </dgm:pt>
    <dgm:pt modelId="{FE2E62E7-B9B6-4BDB-A69E-06E7B0D93237}" cxnId="{4CC7EDD1-9FD6-47C0-A9B5-1D54A1AF66C1}" type="sibTrans">
      <dgm:prSet/>
      <dgm:spPr/>
      <dgm:t>
        <a:bodyPr/>
        <a:lstStyle/>
        <a:p>
          <a:endParaRPr lang="ru-RU"/>
        </a:p>
      </dgm:t>
    </dgm:pt>
    <dgm:pt modelId="{FC142E2A-9337-4664-A8E2-A6D394EC0C14}">
      <dgm:prSet phldrT="[Текст]"/>
      <dgm:spPr/>
      <dgm:t>
        <a:bodyPr/>
        <a:lstStyle/>
        <a:p>
          <a:endParaRPr lang="ru-RU" sz="1200" dirty="0"/>
        </a:p>
      </dgm:t>
    </dgm:pt>
    <dgm:pt modelId="{64CF3617-09F4-4B2A-8402-87F2F3F3BA71}" cxnId="{393C869B-F01E-402D-88C3-51CE71A4A44E}" type="parTrans">
      <dgm:prSet/>
      <dgm:spPr/>
      <dgm:t>
        <a:bodyPr/>
        <a:lstStyle/>
        <a:p>
          <a:endParaRPr lang="ru-RU"/>
        </a:p>
      </dgm:t>
    </dgm:pt>
    <dgm:pt modelId="{161090DC-D695-4482-9B5D-4BF03F76D72A}" cxnId="{393C869B-F01E-402D-88C3-51CE71A4A44E}" type="sibTrans">
      <dgm:prSet/>
      <dgm:spPr/>
      <dgm:t>
        <a:bodyPr/>
        <a:lstStyle/>
        <a:p>
          <a:endParaRPr lang="ru-RU"/>
        </a:p>
      </dgm:t>
    </dgm:pt>
    <dgm:pt modelId="{586E5406-166A-4E31-B055-BAB9EB808D3B}">
      <dgm:prSet phldrT="[Текст]" custT="1"/>
      <dgm:spPr/>
      <dgm:t>
        <a:bodyPr/>
        <a:lstStyle/>
        <a:p>
          <a:r>
            <a:rPr lang="ru-RU" sz="1600" dirty="0"/>
            <a:t>Главный внештатный специалист профпатолог  Минздрава Омской области</a:t>
          </a:r>
        </a:p>
      </dgm:t>
    </dgm:pt>
    <dgm:pt modelId="{CFB0EB79-B9A7-48ED-91D0-6DEA2275DBD4}" cxnId="{54BFD207-9658-44D1-9B11-BC976A5C2FE6}" type="parTrans">
      <dgm:prSet/>
      <dgm:spPr/>
      <dgm:t>
        <a:bodyPr/>
        <a:lstStyle/>
        <a:p>
          <a:endParaRPr lang="ru-RU"/>
        </a:p>
      </dgm:t>
    </dgm:pt>
    <dgm:pt modelId="{54AD4F52-DAD5-424E-AF6B-2122AD643D6C}" cxnId="{54BFD207-9658-44D1-9B11-BC976A5C2FE6}" type="sibTrans">
      <dgm:prSet/>
      <dgm:spPr/>
      <dgm:t>
        <a:bodyPr/>
        <a:lstStyle/>
        <a:p>
          <a:endParaRPr lang="ru-RU"/>
        </a:p>
      </dgm:t>
    </dgm:pt>
    <dgm:pt modelId="{7BA38CDF-7B19-4FCD-81FC-8233E3E10D80}" type="pres">
      <dgm:prSet presAssocID="{0FA28425-9823-4029-AC53-3C6C22F7180F}" presName="linearFlow" presStyleCnt="0">
        <dgm:presLayoutVars>
          <dgm:dir/>
          <dgm:animLvl val="lvl"/>
          <dgm:resizeHandles val="exact"/>
        </dgm:presLayoutVars>
      </dgm:prSet>
      <dgm:spPr/>
    </dgm:pt>
    <dgm:pt modelId="{04CBC10D-C4A4-44CB-BE58-116D9EDC0891}" type="pres">
      <dgm:prSet presAssocID="{09FD7A93-FB35-4BAE-853E-58ADF7B2C707}" presName="composite" presStyleCnt="0"/>
      <dgm:spPr/>
    </dgm:pt>
    <dgm:pt modelId="{26BB3362-EBEF-4A70-BBBF-B85A1445B5C8}" type="pres">
      <dgm:prSet presAssocID="{09FD7A93-FB35-4BAE-853E-58ADF7B2C70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D192725-7AC5-48BE-AEB9-629198FB03EF}" type="pres">
      <dgm:prSet presAssocID="{09FD7A93-FB35-4BAE-853E-58ADF7B2C707}" presName="descendantText" presStyleLbl="alignAcc1" presStyleIdx="0" presStyleCnt="3" custScaleX="105378">
        <dgm:presLayoutVars>
          <dgm:bulletEnabled val="1"/>
        </dgm:presLayoutVars>
      </dgm:prSet>
      <dgm:spPr/>
    </dgm:pt>
    <dgm:pt modelId="{A8B76570-9BAA-4D59-A993-29B2DC4EF71C}" type="pres">
      <dgm:prSet presAssocID="{C55A82C9-28D5-4D19-9332-7AE3E3972F2E}" presName="sp" presStyleCnt="0"/>
      <dgm:spPr/>
    </dgm:pt>
    <dgm:pt modelId="{6922938E-E6DF-44D6-B845-EF29768D644F}" type="pres">
      <dgm:prSet presAssocID="{EC8DCD73-B6A5-4EF3-B17F-3D499BA28F7B}" presName="composite" presStyleCnt="0"/>
      <dgm:spPr/>
    </dgm:pt>
    <dgm:pt modelId="{34A23898-9B9D-41E2-A7E2-217F92CE7770}" type="pres">
      <dgm:prSet presAssocID="{EC8DCD73-B6A5-4EF3-B17F-3D499BA28F7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612700A-2B5B-4BF2-B0C9-09A53E9D675F}" type="pres">
      <dgm:prSet presAssocID="{EC8DCD73-B6A5-4EF3-B17F-3D499BA28F7B}" presName="descendantText" presStyleLbl="alignAcc1" presStyleIdx="1" presStyleCnt="3">
        <dgm:presLayoutVars>
          <dgm:bulletEnabled val="1"/>
        </dgm:presLayoutVars>
      </dgm:prSet>
      <dgm:spPr/>
    </dgm:pt>
    <dgm:pt modelId="{1970686F-1B15-42E1-ABB4-D5112A90048A}" type="pres">
      <dgm:prSet presAssocID="{E6327524-EA90-40B5-899E-D774411D2AAE}" presName="sp" presStyleCnt="0"/>
      <dgm:spPr/>
    </dgm:pt>
    <dgm:pt modelId="{56F53F56-6169-4CFC-B053-D8ABC630800E}" type="pres">
      <dgm:prSet presAssocID="{962B9603-6DB0-4769-BD9A-3B7CF9D25A7E}" presName="composite" presStyleCnt="0"/>
      <dgm:spPr/>
    </dgm:pt>
    <dgm:pt modelId="{4FF1ED16-9072-4B83-8F23-86E4DEF2C2BC}" type="pres">
      <dgm:prSet presAssocID="{962B9603-6DB0-4769-BD9A-3B7CF9D25A7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29BAA-2548-400C-AC5E-236837DD3326}" type="pres">
      <dgm:prSet presAssocID="{962B9603-6DB0-4769-BD9A-3B7CF9D25A7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4BFD207-9658-44D1-9B11-BC976A5C2FE6}" srcId="{09FD7A93-FB35-4BAE-853E-58ADF7B2C707}" destId="{586E5406-166A-4E31-B055-BAB9EB808D3B}" srcOrd="3" destOrd="0" parTransId="{CFB0EB79-B9A7-48ED-91D0-6DEA2275DBD4}" sibTransId="{54AD4F52-DAD5-424E-AF6B-2122AD643D6C}"/>
    <dgm:cxn modelId="{571DDA11-46E5-429A-ACDF-837CBDF71F73}" srcId="{09FD7A93-FB35-4BAE-853E-58ADF7B2C707}" destId="{94A35A8F-AF3E-45E2-A7F0-1553DE4E7224}" srcOrd="1" destOrd="0" parTransId="{CE091979-A3AD-407D-A621-FDADA3BA474E}" sibTransId="{B0F83902-EFCB-45AB-9414-6C7B2090112E}"/>
    <dgm:cxn modelId="{F1257915-5463-46A4-BCFE-DCCC23D4935E}" type="presOf" srcId="{FC142E2A-9337-4664-A8E2-A6D394EC0C14}" destId="{DD192725-7AC5-48BE-AEB9-629198FB03EF}" srcOrd="0" destOrd="4" presId="urn:microsoft.com/office/officeart/2005/8/layout/chevron2"/>
    <dgm:cxn modelId="{6EB9381E-E7C1-4384-A227-F07F65FC84E0}" type="presOf" srcId="{5A4F9570-D553-4C06-8910-E8A35DD09499}" destId="{A612700A-2B5B-4BF2-B0C9-09A53E9D675F}" srcOrd="0" destOrd="0" presId="urn:microsoft.com/office/officeart/2005/8/layout/chevron2"/>
    <dgm:cxn modelId="{315CB923-C202-45AD-96B5-B88DF440E0A7}" type="presOf" srcId="{E87BB991-FFF9-40AC-A719-F46C38FFADFC}" destId="{A612700A-2B5B-4BF2-B0C9-09A53E9D675F}" srcOrd="0" destOrd="1" presId="urn:microsoft.com/office/officeart/2005/8/layout/chevron2"/>
    <dgm:cxn modelId="{D17BB327-C843-4E3B-905C-07B017B789D7}" type="presOf" srcId="{586E5406-166A-4E31-B055-BAB9EB808D3B}" destId="{DD192725-7AC5-48BE-AEB9-629198FB03EF}" srcOrd="0" destOrd="3" presId="urn:microsoft.com/office/officeart/2005/8/layout/chevron2"/>
    <dgm:cxn modelId="{F3ACBA2A-7595-4A0B-AA7B-049BC0511A07}" type="presOf" srcId="{EC8DCD73-B6A5-4EF3-B17F-3D499BA28F7B}" destId="{34A23898-9B9D-41E2-A7E2-217F92CE7770}" srcOrd="0" destOrd="0" presId="urn:microsoft.com/office/officeart/2005/8/layout/chevron2"/>
    <dgm:cxn modelId="{2D4ED238-6A56-43B8-A1FF-BDFFEDD01199}" type="presOf" srcId="{0FA28425-9823-4029-AC53-3C6C22F7180F}" destId="{7BA38CDF-7B19-4FCD-81FC-8233E3E10D80}" srcOrd="0" destOrd="0" presId="urn:microsoft.com/office/officeart/2005/8/layout/chevron2"/>
    <dgm:cxn modelId="{458EFA39-2541-4DEA-A69D-4FBBA6B835BB}" type="presOf" srcId="{D4B9B0BD-919B-4476-9D48-5F5E7E87F5BD}" destId="{DD192725-7AC5-48BE-AEB9-629198FB03EF}" srcOrd="0" destOrd="2" presId="urn:microsoft.com/office/officeart/2005/8/layout/chevron2"/>
    <dgm:cxn modelId="{C15F1F3A-1286-4C4C-8B21-4A74BDE76819}" srcId="{0FA28425-9823-4029-AC53-3C6C22F7180F}" destId="{962B9603-6DB0-4769-BD9A-3B7CF9D25A7E}" srcOrd="2" destOrd="0" parTransId="{EAEEE95C-440B-40C6-AA71-3ECC1532AC5E}" sibTransId="{EDD0C5DE-1BC6-4DF1-855F-0644790CD648}"/>
    <dgm:cxn modelId="{3EBB663D-B65A-4AB5-B06E-432D982240DF}" type="presOf" srcId="{94A35A8F-AF3E-45E2-A7F0-1553DE4E7224}" destId="{DD192725-7AC5-48BE-AEB9-629198FB03EF}" srcOrd="0" destOrd="1" presId="urn:microsoft.com/office/officeart/2005/8/layout/chevron2"/>
    <dgm:cxn modelId="{0034033F-6B8E-4D78-9FA9-028E6D16C903}" type="presOf" srcId="{09FD7A93-FB35-4BAE-853E-58ADF7B2C707}" destId="{26BB3362-EBEF-4A70-BBBF-B85A1445B5C8}" srcOrd="0" destOrd="0" presId="urn:microsoft.com/office/officeart/2005/8/layout/chevron2"/>
    <dgm:cxn modelId="{A77BDA44-1DCB-4C3D-8702-309C81F11261}" type="presOf" srcId="{61A4A0F2-E569-4D41-88AB-4849503E6914}" destId="{DD192725-7AC5-48BE-AEB9-629198FB03EF}" srcOrd="0" destOrd="0" presId="urn:microsoft.com/office/officeart/2005/8/layout/chevron2"/>
    <dgm:cxn modelId="{789D046C-FEE8-4FB9-A24C-4CB433340DE4}" srcId="{EC8DCD73-B6A5-4EF3-B17F-3D499BA28F7B}" destId="{E87BB991-FFF9-40AC-A719-F46C38FFADFC}" srcOrd="1" destOrd="0" parTransId="{BB932DA4-0024-451D-B8A7-F0DE83D22076}" sibTransId="{8F275FC6-CF3A-4F45-BFB5-91743342FCD3}"/>
    <dgm:cxn modelId="{4BE73654-A1DB-47CB-B6AB-5DD02BCA7411}" type="presOf" srcId="{E21508B2-68BF-487A-844C-E7348FA31617}" destId="{6C729BAA-2548-400C-AC5E-236837DD3326}" srcOrd="0" destOrd="1" presId="urn:microsoft.com/office/officeart/2005/8/layout/chevron2"/>
    <dgm:cxn modelId="{393C869B-F01E-402D-88C3-51CE71A4A44E}" srcId="{09FD7A93-FB35-4BAE-853E-58ADF7B2C707}" destId="{FC142E2A-9337-4664-A8E2-A6D394EC0C14}" srcOrd="4" destOrd="0" parTransId="{64CF3617-09F4-4B2A-8402-87F2F3F3BA71}" sibTransId="{161090DC-D695-4482-9B5D-4BF03F76D72A}"/>
    <dgm:cxn modelId="{722E7BA4-EE1D-4780-AD79-F7C3A3137C37}" srcId="{0FA28425-9823-4029-AC53-3C6C22F7180F}" destId="{EC8DCD73-B6A5-4EF3-B17F-3D499BA28F7B}" srcOrd="1" destOrd="0" parTransId="{C1BB9487-95FA-42ED-B90F-B18C18666416}" sibTransId="{E6327524-EA90-40B5-899E-D774411D2AAE}"/>
    <dgm:cxn modelId="{BF3C7BA5-1D93-4893-A915-02EF93B386C3}" type="presOf" srcId="{691B2D41-9CCD-4564-A59B-FC53AD906AB5}" destId="{6C729BAA-2548-400C-AC5E-236837DD3326}" srcOrd="0" destOrd="0" presId="urn:microsoft.com/office/officeart/2005/8/layout/chevron2"/>
    <dgm:cxn modelId="{FDA19EAF-44C3-4FC0-98FF-E68A760170DA}" srcId="{962B9603-6DB0-4769-BD9A-3B7CF9D25A7E}" destId="{E21508B2-68BF-487A-844C-E7348FA31617}" srcOrd="1" destOrd="0" parTransId="{ACDD39C6-C8A5-42A2-81E3-12C445DE2BB3}" sibTransId="{83B42D04-3642-413A-97E3-133EF535AD8F}"/>
    <dgm:cxn modelId="{155290B6-60AE-460C-BE92-23F6C4136F56}" srcId="{962B9603-6DB0-4769-BD9A-3B7CF9D25A7E}" destId="{691B2D41-9CCD-4564-A59B-FC53AD906AB5}" srcOrd="0" destOrd="0" parTransId="{4BD55610-5B51-4E9E-97B4-BCB3ED88A258}" sibTransId="{39C478DA-41A4-4D13-8CC9-1F88EC61C983}"/>
    <dgm:cxn modelId="{13EBA9C9-AF3F-4C3F-8FA0-76A83519B3F7}" srcId="{EC8DCD73-B6A5-4EF3-B17F-3D499BA28F7B}" destId="{5A4F9570-D553-4C06-8910-E8A35DD09499}" srcOrd="0" destOrd="0" parTransId="{8447FD01-7A54-4CB7-A918-5B2EA0C1BAB0}" sibTransId="{DB3F7F6C-DFBB-4A84-8752-65AE8537C598}"/>
    <dgm:cxn modelId="{4CC7EDD1-9FD6-47C0-A9B5-1D54A1AF66C1}" srcId="{09FD7A93-FB35-4BAE-853E-58ADF7B2C707}" destId="{D4B9B0BD-919B-4476-9D48-5F5E7E87F5BD}" srcOrd="2" destOrd="0" parTransId="{D6CBDE67-9037-49AE-B002-FBF3A5B7C031}" sibTransId="{FE2E62E7-B9B6-4BDB-A69E-06E7B0D93237}"/>
    <dgm:cxn modelId="{C56012DF-2845-4DF2-BCED-BAA60079524F}" srcId="{09FD7A93-FB35-4BAE-853E-58ADF7B2C707}" destId="{61A4A0F2-E569-4D41-88AB-4849503E6914}" srcOrd="0" destOrd="0" parTransId="{6935034C-E521-443D-9941-55F3D8F3C0F7}" sibTransId="{C3E4760B-8556-449C-9D46-B62F39B0458C}"/>
    <dgm:cxn modelId="{2C1C8EE7-1752-49BC-AE45-66008BB742C0}" srcId="{0FA28425-9823-4029-AC53-3C6C22F7180F}" destId="{09FD7A93-FB35-4BAE-853E-58ADF7B2C707}" srcOrd="0" destOrd="0" parTransId="{B3573FB6-186C-44D3-BA11-9EBBA10AE145}" sibTransId="{C55A82C9-28D5-4D19-9332-7AE3E3972F2E}"/>
    <dgm:cxn modelId="{F4DF4DF2-6BEC-4344-8CA3-C9C5284E4276}" type="presOf" srcId="{962B9603-6DB0-4769-BD9A-3B7CF9D25A7E}" destId="{4FF1ED16-9072-4B83-8F23-86E4DEF2C2BC}" srcOrd="0" destOrd="0" presId="urn:microsoft.com/office/officeart/2005/8/layout/chevron2"/>
    <dgm:cxn modelId="{39C36056-026B-4E43-ADE1-F45278B44A7C}" type="presParOf" srcId="{7BA38CDF-7B19-4FCD-81FC-8233E3E10D80}" destId="{04CBC10D-C4A4-44CB-BE58-116D9EDC0891}" srcOrd="0" destOrd="0" presId="urn:microsoft.com/office/officeart/2005/8/layout/chevron2"/>
    <dgm:cxn modelId="{FA2B49D0-13F7-4D4C-B022-CED62A8A56F8}" type="presParOf" srcId="{04CBC10D-C4A4-44CB-BE58-116D9EDC0891}" destId="{26BB3362-EBEF-4A70-BBBF-B85A1445B5C8}" srcOrd="0" destOrd="0" presId="urn:microsoft.com/office/officeart/2005/8/layout/chevron2"/>
    <dgm:cxn modelId="{44658645-AE6E-479F-A2D1-19E55FF06617}" type="presParOf" srcId="{04CBC10D-C4A4-44CB-BE58-116D9EDC0891}" destId="{DD192725-7AC5-48BE-AEB9-629198FB03EF}" srcOrd="1" destOrd="0" presId="urn:microsoft.com/office/officeart/2005/8/layout/chevron2"/>
    <dgm:cxn modelId="{1E383C79-3493-4AFA-A1C7-81308722E43C}" type="presParOf" srcId="{7BA38CDF-7B19-4FCD-81FC-8233E3E10D80}" destId="{A8B76570-9BAA-4D59-A993-29B2DC4EF71C}" srcOrd="1" destOrd="0" presId="urn:microsoft.com/office/officeart/2005/8/layout/chevron2"/>
    <dgm:cxn modelId="{61E2A6BB-2176-4E45-BC39-AD62953A913B}" type="presParOf" srcId="{7BA38CDF-7B19-4FCD-81FC-8233E3E10D80}" destId="{6922938E-E6DF-44D6-B845-EF29768D644F}" srcOrd="2" destOrd="0" presId="urn:microsoft.com/office/officeart/2005/8/layout/chevron2"/>
    <dgm:cxn modelId="{5EFC22FF-89A4-4A16-89E7-F52AAD484F83}" type="presParOf" srcId="{6922938E-E6DF-44D6-B845-EF29768D644F}" destId="{34A23898-9B9D-41E2-A7E2-217F92CE7770}" srcOrd="0" destOrd="0" presId="urn:microsoft.com/office/officeart/2005/8/layout/chevron2"/>
    <dgm:cxn modelId="{05CEEB0F-76D1-4C89-A275-3E3495B5EEA0}" type="presParOf" srcId="{6922938E-E6DF-44D6-B845-EF29768D644F}" destId="{A612700A-2B5B-4BF2-B0C9-09A53E9D675F}" srcOrd="1" destOrd="0" presId="urn:microsoft.com/office/officeart/2005/8/layout/chevron2"/>
    <dgm:cxn modelId="{C695E653-40DF-4C98-97D4-AF626AD980F8}" type="presParOf" srcId="{7BA38CDF-7B19-4FCD-81FC-8233E3E10D80}" destId="{1970686F-1B15-42E1-ABB4-D5112A90048A}" srcOrd="3" destOrd="0" presId="urn:microsoft.com/office/officeart/2005/8/layout/chevron2"/>
    <dgm:cxn modelId="{61DFD151-A087-4517-8726-14A0AEB93E5B}" type="presParOf" srcId="{7BA38CDF-7B19-4FCD-81FC-8233E3E10D80}" destId="{56F53F56-6169-4CFC-B053-D8ABC630800E}" srcOrd="4" destOrd="0" presId="urn:microsoft.com/office/officeart/2005/8/layout/chevron2"/>
    <dgm:cxn modelId="{74232613-9AEE-49FC-AE5E-252DD22A81BA}" type="presParOf" srcId="{56F53F56-6169-4CFC-B053-D8ABC630800E}" destId="{4FF1ED16-9072-4B83-8F23-86E4DEF2C2BC}" srcOrd="0" destOrd="0" presId="urn:microsoft.com/office/officeart/2005/8/layout/chevron2"/>
    <dgm:cxn modelId="{C0BAE8AF-8C34-4EDD-8A6E-A6E29D39B8D5}" type="presParOf" srcId="{56F53F56-6169-4CFC-B053-D8ABC630800E}" destId="{6C729BAA-2548-400C-AC5E-236837DD33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CE895-B586-4006-B765-486658D876A6}" type="doc">
      <dgm:prSet loTypeId="urn:microsoft.com/office/officeart/2005/8/layout/arrow3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116D3DF-C4E5-4B38-A602-FCD16C5D8CCF}">
      <dgm:prSet phldrT="[Текст]"/>
      <dgm:spPr/>
      <dgm:t>
        <a:bodyPr/>
        <a:lstStyle/>
        <a:p>
          <a:r>
            <a:rPr lang="ru-RU" b="1" dirty="0">
              <a:solidFill>
                <a:schemeClr val="accent1"/>
              </a:solidFill>
            </a:rPr>
            <a:t>Число установленных случаев ПЗ</a:t>
          </a:r>
        </a:p>
      </dgm:t>
    </dgm:pt>
    <dgm:pt modelId="{B073B4C5-A9E4-49E1-9C7A-13F7EB71110B}" cxnId="{2992F8C1-9743-4EA0-8B98-C20365BE8FA7}" type="parTrans">
      <dgm:prSet/>
      <dgm:spPr/>
      <dgm:t>
        <a:bodyPr/>
        <a:lstStyle/>
        <a:p>
          <a:endParaRPr lang="ru-RU"/>
        </a:p>
      </dgm:t>
    </dgm:pt>
    <dgm:pt modelId="{3CA5DEAA-9A4B-4726-AE91-443FACDA1818}" cxnId="{2992F8C1-9743-4EA0-8B98-C20365BE8FA7}" type="sibTrans">
      <dgm:prSet/>
      <dgm:spPr/>
      <dgm:t>
        <a:bodyPr/>
        <a:lstStyle/>
        <a:p>
          <a:endParaRPr lang="ru-RU"/>
        </a:p>
      </dgm:t>
    </dgm:pt>
    <dgm:pt modelId="{20E7DAF7-BBCB-42F3-819B-6F4FEAC31E6A}">
      <dgm:prSet phldrT="[Текст]"/>
      <dgm:spPr/>
      <dgm:t>
        <a:bodyPr/>
        <a:lstStyle/>
        <a:p>
          <a:r>
            <a:rPr lang="ru-RU" b="1" dirty="0">
              <a:solidFill>
                <a:schemeClr val="accent1"/>
              </a:solidFill>
            </a:rPr>
            <a:t>Сложность рассматриваемых случаев</a:t>
          </a:r>
        </a:p>
      </dgm:t>
    </dgm:pt>
    <dgm:pt modelId="{E342F4A4-9298-4BE1-B924-1606785D46E3}" cxnId="{7BC3676C-BC26-4CF7-BEAC-87D16197525A}" type="parTrans">
      <dgm:prSet/>
      <dgm:spPr/>
      <dgm:t>
        <a:bodyPr/>
        <a:lstStyle/>
        <a:p>
          <a:endParaRPr lang="ru-RU"/>
        </a:p>
      </dgm:t>
    </dgm:pt>
    <dgm:pt modelId="{BDEC8DB9-BD26-4E78-B06E-B6585F42B25C}" cxnId="{7BC3676C-BC26-4CF7-BEAC-87D16197525A}" type="sibTrans">
      <dgm:prSet/>
      <dgm:spPr/>
      <dgm:t>
        <a:bodyPr/>
        <a:lstStyle/>
        <a:p>
          <a:endParaRPr lang="ru-RU"/>
        </a:p>
      </dgm:t>
    </dgm:pt>
    <dgm:pt modelId="{E3788CCE-0403-41F3-89CC-2F92C4096962}">
      <dgm:prSet/>
      <dgm:spPr/>
      <dgm:t>
        <a:bodyPr/>
        <a:lstStyle/>
        <a:p>
          <a:endParaRPr lang="ru-RU"/>
        </a:p>
      </dgm:t>
    </dgm:pt>
    <dgm:pt modelId="{BD1B8C27-D359-44D1-B497-CD28E005401B}" cxnId="{D6CC7C26-4BD1-40F8-9811-88B82C73C1C7}" type="parTrans">
      <dgm:prSet/>
      <dgm:spPr/>
      <dgm:t>
        <a:bodyPr/>
        <a:lstStyle/>
        <a:p>
          <a:endParaRPr lang="ru-RU"/>
        </a:p>
      </dgm:t>
    </dgm:pt>
    <dgm:pt modelId="{BCBEA2F3-4C0A-4152-B14B-E5AA2F00743F}" cxnId="{D6CC7C26-4BD1-40F8-9811-88B82C73C1C7}" type="sibTrans">
      <dgm:prSet/>
      <dgm:spPr/>
      <dgm:t>
        <a:bodyPr/>
        <a:lstStyle/>
        <a:p>
          <a:endParaRPr lang="ru-RU"/>
        </a:p>
      </dgm:t>
    </dgm:pt>
    <dgm:pt modelId="{17E712E8-399A-4890-8E1C-14C8127E2CCD}" type="pres">
      <dgm:prSet presAssocID="{EEECE895-B586-4006-B765-486658D876A6}" presName="compositeShape" presStyleCnt="0">
        <dgm:presLayoutVars>
          <dgm:chMax val="2"/>
          <dgm:dir/>
          <dgm:resizeHandles val="exact"/>
        </dgm:presLayoutVars>
      </dgm:prSet>
      <dgm:spPr/>
    </dgm:pt>
    <dgm:pt modelId="{BC01DEDC-8812-4A6F-BF35-9DE8898C468B}" type="pres">
      <dgm:prSet presAssocID="{EEECE895-B586-4006-B765-486658D876A6}" presName="divider" presStyleLbl="fgShp" presStyleIdx="0" presStyleCnt="1"/>
      <dgm:spPr/>
    </dgm:pt>
    <dgm:pt modelId="{98393047-32A4-4076-A4A6-F1DD971A73CC}" type="pres">
      <dgm:prSet presAssocID="{7116D3DF-C4E5-4B38-A602-FCD16C5D8CCF}" presName="downArrow" presStyleLbl="node1" presStyleIdx="0" presStyleCnt="2" custLinFactNeighborX="-2166" custLinFactNeighborY="16014"/>
      <dgm:spPr/>
    </dgm:pt>
    <dgm:pt modelId="{81BD150C-2D94-4339-A930-C2935D36D214}" type="pres">
      <dgm:prSet presAssocID="{7116D3DF-C4E5-4B38-A602-FCD16C5D8CCF}" presName="downArrowText" presStyleLbl="revTx" presStyleIdx="0" presStyleCnt="2">
        <dgm:presLayoutVars>
          <dgm:bulletEnabled val="1"/>
        </dgm:presLayoutVars>
      </dgm:prSet>
      <dgm:spPr/>
    </dgm:pt>
    <dgm:pt modelId="{B1D4C3B4-10D9-41EC-A853-729324675A7C}" type="pres">
      <dgm:prSet presAssocID="{20E7DAF7-BBCB-42F3-819B-6F4FEAC31E6A}" presName="upArrow" presStyleLbl="node1" presStyleIdx="1" presStyleCnt="2"/>
      <dgm:spPr/>
    </dgm:pt>
    <dgm:pt modelId="{B9A46834-48CE-4CAD-80E3-8CEC13DE4A74}" type="pres">
      <dgm:prSet presAssocID="{20E7DAF7-BBCB-42F3-819B-6F4FEAC31E6A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6CC7C26-4BD1-40F8-9811-88B82C73C1C7}" srcId="{EEECE895-B586-4006-B765-486658D876A6}" destId="{E3788CCE-0403-41F3-89CC-2F92C4096962}" srcOrd="2" destOrd="0" parTransId="{BD1B8C27-D359-44D1-B497-CD28E005401B}" sibTransId="{BCBEA2F3-4C0A-4152-B14B-E5AA2F00743F}"/>
    <dgm:cxn modelId="{67911E65-2A3C-4579-A2AA-07C84010D6A8}" type="presOf" srcId="{7116D3DF-C4E5-4B38-A602-FCD16C5D8CCF}" destId="{81BD150C-2D94-4339-A930-C2935D36D214}" srcOrd="0" destOrd="0" presId="urn:microsoft.com/office/officeart/2005/8/layout/arrow3"/>
    <dgm:cxn modelId="{6BB95C4A-2794-433D-8BB3-7848B283734A}" type="presOf" srcId="{20E7DAF7-BBCB-42F3-819B-6F4FEAC31E6A}" destId="{B9A46834-48CE-4CAD-80E3-8CEC13DE4A74}" srcOrd="0" destOrd="0" presId="urn:microsoft.com/office/officeart/2005/8/layout/arrow3"/>
    <dgm:cxn modelId="{7BC3676C-BC26-4CF7-BEAC-87D16197525A}" srcId="{EEECE895-B586-4006-B765-486658D876A6}" destId="{20E7DAF7-BBCB-42F3-819B-6F4FEAC31E6A}" srcOrd="1" destOrd="0" parTransId="{E342F4A4-9298-4BE1-B924-1606785D46E3}" sibTransId="{BDEC8DB9-BD26-4E78-B06E-B6585F42B25C}"/>
    <dgm:cxn modelId="{8944E380-A0AD-48C8-B933-18DF1574BCEC}" type="presOf" srcId="{EEECE895-B586-4006-B765-486658D876A6}" destId="{17E712E8-399A-4890-8E1C-14C8127E2CCD}" srcOrd="0" destOrd="0" presId="urn:microsoft.com/office/officeart/2005/8/layout/arrow3"/>
    <dgm:cxn modelId="{2992F8C1-9743-4EA0-8B98-C20365BE8FA7}" srcId="{EEECE895-B586-4006-B765-486658D876A6}" destId="{7116D3DF-C4E5-4B38-A602-FCD16C5D8CCF}" srcOrd="0" destOrd="0" parTransId="{B073B4C5-A9E4-49E1-9C7A-13F7EB71110B}" sibTransId="{3CA5DEAA-9A4B-4726-AE91-443FACDA1818}"/>
    <dgm:cxn modelId="{25A5D66E-14D2-4E45-B787-D5B19AA858F7}" type="presParOf" srcId="{17E712E8-399A-4890-8E1C-14C8127E2CCD}" destId="{BC01DEDC-8812-4A6F-BF35-9DE8898C468B}" srcOrd="0" destOrd="0" presId="urn:microsoft.com/office/officeart/2005/8/layout/arrow3"/>
    <dgm:cxn modelId="{51CB91B8-6A21-486F-8B84-F10B3ED47312}" type="presParOf" srcId="{17E712E8-399A-4890-8E1C-14C8127E2CCD}" destId="{98393047-32A4-4076-A4A6-F1DD971A73CC}" srcOrd="1" destOrd="0" presId="urn:microsoft.com/office/officeart/2005/8/layout/arrow3"/>
    <dgm:cxn modelId="{25957BA3-AF3B-44EA-A000-4EAFF22C898E}" type="presParOf" srcId="{17E712E8-399A-4890-8E1C-14C8127E2CCD}" destId="{81BD150C-2D94-4339-A930-C2935D36D214}" srcOrd="2" destOrd="0" presId="urn:microsoft.com/office/officeart/2005/8/layout/arrow3"/>
    <dgm:cxn modelId="{121736A4-1690-4047-81AB-633549A1FED6}" type="presParOf" srcId="{17E712E8-399A-4890-8E1C-14C8127E2CCD}" destId="{B1D4C3B4-10D9-41EC-A853-729324675A7C}" srcOrd="3" destOrd="0" presId="urn:microsoft.com/office/officeart/2005/8/layout/arrow3"/>
    <dgm:cxn modelId="{C60F7CB7-89CD-4E8F-88C7-035BFF871CC3}" type="presParOf" srcId="{17E712E8-399A-4890-8E1C-14C8127E2CCD}" destId="{B9A46834-48CE-4CAD-80E3-8CEC13DE4A7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process" loCatId="process" qsTypeId="urn:microsoft.com/office/officeart/2005/8/quickstyle/simple1" qsCatId="simple" csTypeId="urn:microsoft.com/office/officeart/2005/8/colors/accent1_4" csCatId="accent1" phldr="0"/>
      <dgm:spPr/>
      <dgm:t>
        <a:bodyPr/>
        <a:p>
          <a:endParaRPr lang="zh-CN" altLang="en-US"/>
        </a:p>
      </dgm:t>
    </dgm:pt>
    <dgm:pt modelId="{FCC504F5-317D-4294-815B-28489BDC5845}">
      <dgm:prSet phldrT="[Текст]" phldr="1"/>
      <dgm:spPr/>
      <dgm:t>
        <a:bodyPr/>
        <a:p>
          <a:endParaRPr lang="zh-CN" altLang="en-US"/>
        </a:p>
      </dgm:t>
    </dgm:pt>
    <dgm:pt modelId="{8F05BE86-1921-41BD-B82E-72272E9475E9}" cxnId="{364EA7DD-B52C-46B2-AD1B-CFBDAB93F98E}" type="parTrans">
      <dgm:prSet/>
      <dgm:spPr/>
      <dgm:t>
        <a:bodyPr/>
        <a:p>
          <a:endParaRPr lang="zh-CN" altLang="en-US"/>
        </a:p>
      </dgm:t>
    </dgm:pt>
    <dgm:pt modelId="{67223200-D196-44B3-9DFD-D095DDBC10AB}" cxnId="{364EA7DD-B52C-46B2-AD1B-CFBDAB93F98E}" type="sibTrans">
      <dgm:prSet/>
      <dgm:spPr/>
      <dgm:t>
        <a:bodyPr/>
        <a:p>
          <a:endParaRPr lang="zh-CN" altLang="en-US"/>
        </a:p>
      </dgm:t>
    </dgm:pt>
    <dgm:pt modelId="{F3F66F6A-184E-4CBB-A544-AC2BF2A74FC0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zh-CN"/>
            <a:t>35 место в рейтинге РФ</a:t>
          </a:r>
          <a:r>
            <a:rPr lang="zh-CN" altLang="en-US"/>
            <a:t/>
          </a:r>
          <a:endParaRPr lang="zh-CN" altLang="en-US"/>
        </a:p>
      </dgm:t>
    </dgm:pt>
    <dgm:pt modelId="{7A0C70B0-5DAE-45AB-9915-863AC3FA4D2D}" cxnId="{B71C5BB4-6CAC-40EF-A341-401ABC7DAF22}" type="parTrans">
      <dgm:prSet/>
      <dgm:spPr/>
      <dgm:t>
        <a:bodyPr/>
        <a:p>
          <a:endParaRPr lang="zh-CN" altLang="en-US"/>
        </a:p>
      </dgm:t>
    </dgm:pt>
    <dgm:pt modelId="{47DD308A-8526-455B-A37F-FEE2CC1C75AF}" cxnId="{B71C5BB4-6CAC-40EF-A341-401ABC7DAF22}" type="sibTrans">
      <dgm:prSet/>
      <dgm:spPr/>
      <dgm:t>
        <a:bodyPr/>
        <a:p>
          <a:endParaRPr lang="zh-CN" altLang="en-US"/>
        </a:p>
      </dgm:t>
    </dgm:pt>
    <dgm:pt modelId="{780FAED3-C4BD-4FF1-8B67-8499CCFAE2ED}">
      <dgm:prSet phldrT="[Текст]" phldr="1"/>
      <dgm:spPr/>
      <dgm:t>
        <a:bodyPr/>
        <a:p>
          <a:endParaRPr lang="zh-CN" altLang="en-US"/>
        </a:p>
      </dgm:t>
    </dgm:pt>
    <dgm:pt modelId="{88C57C74-C9C4-46CF-A10B-13A1A1E7714C}" cxnId="{C9C6BEE8-1B4D-41E5-84F6-D8C7D1799B64}" type="parTrans">
      <dgm:prSet/>
      <dgm:spPr/>
      <dgm:t>
        <a:bodyPr/>
        <a:p>
          <a:endParaRPr lang="zh-CN" altLang="en-US"/>
        </a:p>
      </dgm:t>
    </dgm:pt>
    <dgm:pt modelId="{34435F2A-D730-405E-99D5-BBC9FB7499FA}" cxnId="{C9C6BEE8-1B4D-41E5-84F6-D8C7D1799B64}" type="sibTrans">
      <dgm:prSet/>
      <dgm:spPr/>
      <dgm:t>
        <a:bodyPr/>
        <a:p>
          <a:endParaRPr lang="zh-CN" altLang="en-US"/>
        </a:p>
      </dgm:t>
    </dgm:pt>
    <dgm:pt modelId="{3E6D5D4F-935E-467F-A6CA-DFB49E904BF2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zh-CN"/>
            <a:t>84 медицинских организации имеют лицензию  на ПМО</a:t>
          </a:r>
          <a:r>
            <a:rPr lang="zh-CN" altLang="en-US"/>
            <a:t/>
          </a:r>
          <a:endParaRPr lang="zh-CN" altLang="en-US"/>
        </a:p>
      </dgm:t>
    </dgm:pt>
    <dgm:pt modelId="{DFE6860A-9AF6-4E3A-8810-968954321458}" cxnId="{CD3150AA-3CF3-4A4C-9263-8D28942BE5AB}" type="parTrans">
      <dgm:prSet/>
      <dgm:spPr/>
      <dgm:t>
        <a:bodyPr/>
        <a:p>
          <a:endParaRPr lang="zh-CN" altLang="en-US"/>
        </a:p>
      </dgm:t>
    </dgm:pt>
    <dgm:pt modelId="{F6E211F9-5728-4C1B-B4EC-036ED0730A63}" cxnId="{CD3150AA-3CF3-4A4C-9263-8D28942BE5AB}" type="sibTrans">
      <dgm:prSet/>
      <dgm:spPr/>
      <dgm:t>
        <a:bodyPr/>
        <a:p>
          <a:endParaRPr lang="zh-CN" altLang="en-US"/>
        </a:p>
      </dgm:t>
    </dgm:pt>
    <dgm:pt modelId="{1D70B282-9875-47E1-864B-0DB9F83A3309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/>
            <a:t/>
          </a:r>
          <a:endParaRPr lang="ru-RU" altLang="zh-CN"/>
        </a:p>
      </dgm:t>
    </dgm:pt>
    <dgm:pt modelId="{4682E278-8387-4875-A48B-989607C0A09E}" cxnId="{74CB4823-AE41-4BB6-9FAC-A524F830CF24}" type="parTrans">
      <dgm:prSet/>
      <dgm:spPr/>
      <dgm:t>
        <a:bodyPr/>
        <a:p>
          <a:endParaRPr lang="zh-CN" altLang="en-US"/>
        </a:p>
      </dgm:t>
    </dgm:pt>
    <dgm:pt modelId="{DF77052B-043C-4E4A-8039-9D1D7DFB40F4}" cxnId="{74CB4823-AE41-4BB6-9FAC-A524F830CF24}" type="sibTrans">
      <dgm:prSet/>
      <dgm:spPr/>
      <dgm:t>
        <a:bodyPr/>
        <a:p>
          <a:endParaRPr lang="zh-CN" altLang="en-US"/>
        </a:p>
      </dgm:t>
    </dgm:pt>
    <dgm:pt modelId="{30BE85C4-8BB0-4C0C-B58F-618B83FFA907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zh-CN"/>
            <a:t>100 % БУЗОО</a:t>
          </a:r>
          <a:r>
            <a:rPr lang="zh-CN" altLang="en-US"/>
            <a:t/>
          </a:r>
          <a:endParaRPr lang="zh-CN" altLang="en-US"/>
        </a:p>
      </dgm:t>
    </dgm:pt>
    <dgm:pt modelId="{99A19955-80B2-46DE-B74C-C0C8C4D708F2}" cxnId="{2563597B-984F-4C41-9015-6C34E80B3EBC}" type="parTrans">
      <dgm:prSet/>
      <dgm:spPr/>
      <dgm:t>
        <a:bodyPr/>
        <a:p>
          <a:endParaRPr lang="zh-CN" altLang="en-US"/>
        </a:p>
      </dgm:t>
    </dgm:pt>
    <dgm:pt modelId="{CB48F5C6-507D-451D-9B2B-7C607BFEAF95}" cxnId="{2563597B-984F-4C41-9015-6C34E80B3EBC}" type="sibTrans">
      <dgm:prSet/>
      <dgm:spPr/>
      <dgm:t>
        <a:bodyPr/>
        <a:p>
          <a:endParaRPr lang="zh-CN" altLang="en-US"/>
        </a:p>
      </dgm:t>
    </dgm:pt>
    <dgm:pt modelId="{C24F4A32-8D39-4BC2-9136-38FB5B4329A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zh-CN"/>
            <a:t>86% НУЗ</a:t>
          </a:r>
          <a:endParaRPr lang="ru-RU" altLang="zh-CN"/>
        </a:p>
      </dgm:t>
    </dgm:pt>
    <dgm:pt modelId="{42238F58-5BC5-4EBF-A648-5EC8C1B37FA7}" cxnId="{A836E43F-EDB2-4A35-A95B-EDEEA27038B0}" type="parTrans">
      <dgm:prSet/>
      <dgm:spPr/>
    </dgm:pt>
    <dgm:pt modelId="{848BFAC7-CEB8-40CC-9CA9-EA366F09E85E}" cxnId="{A836E43F-EDB2-4A35-A95B-EDEEA27038B0}" type="sibTrans">
      <dgm:prSet/>
      <dgm:spPr/>
    </dgm:pt>
    <dgm:pt modelId="{5B703653-6028-46DD-84F8-63AB13050E6B}">
      <dgm:prSet/>
      <dgm:spPr/>
      <dgm:t>
        <a:bodyPr/>
        <a:p>
          <a:endParaRPr altLang="en-US"/>
        </a:p>
      </dgm:t>
    </dgm:pt>
    <dgm:pt modelId="{624083ED-3231-4D90-8991-CE5241CCA8A5}" cxnId="{B4308B79-81DD-4257-8932-9791A61BC825}" type="parTrans">
      <dgm:prSet/>
      <dgm:spPr/>
    </dgm:pt>
    <dgm:pt modelId="{352D1FA7-A47E-47A3-BE16-FA233DB07F7C}" cxnId="{B4308B79-81DD-4257-8932-9791A61BC825}" type="sibTrans">
      <dgm:prSet/>
      <dgm:spPr/>
    </dgm:pt>
    <dgm:pt modelId="{D65E53E0-6DA3-4810-A784-17E202C5520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Доля</a:t>
          </a:r>
          <a:r>
            <a:rPr lang="en-US" altLang="ru-RU"/>
            <a:t> </a:t>
          </a:r>
          <a:r>
            <a:rPr lang="en-US" altLang="en-US"/>
            <a:t>лицензированных</a:t>
          </a:r>
          <a:r>
            <a:rPr lang="en-US" altLang="ru-RU"/>
            <a:t> </a:t>
          </a:r>
          <a:r>
            <a:rPr lang="en-US" altLang="en-US"/>
            <a:t>МО</a:t>
          </a:r>
          <a:r>
            <a:rPr lang="en-US" altLang="ru-RU"/>
            <a:t>, </a:t>
          </a:r>
          <a:r>
            <a:rPr lang="en-US" altLang="en-US"/>
            <a:t>передавших</a:t>
          </a:r>
          <a:r>
            <a:rPr lang="en-US" altLang="ru-RU"/>
            <a:t> </a:t>
          </a:r>
          <a:r>
            <a:rPr lang="en-US" altLang="en-US"/>
            <a:t>минимум</a:t>
          </a:r>
          <a:r>
            <a:rPr lang="en-US" altLang="ru-RU"/>
            <a:t> 1 </a:t>
          </a:r>
          <a:r>
            <a:rPr lang="en-US" altLang="en-US"/>
            <a:t>СЭМД</a:t>
          </a:r>
          <a:r>
            <a:rPr lang="en-US" altLang="ru-RU"/>
            <a:t> 230 </a:t>
          </a:r>
          <a:r>
            <a:rPr lang="ru-RU" altLang="en-US"/>
            <a:t>- 96,3%</a:t>
          </a:r>
          <a:r>
            <a:rPr lang="ru-RU" altLang="en-US"/>
            <a:t/>
          </a:r>
          <a:endParaRPr lang="ru-RU" altLang="en-US"/>
        </a:p>
      </dgm:t>
    </dgm:pt>
    <dgm:pt modelId="{6C356B0B-A67D-4AF1-A2ED-645032A0D6BC}" cxnId="{A77291D8-6EF2-4411-BD06-CD4712C673BA}" type="parTrans">
      <dgm:prSet/>
      <dgm:spPr/>
    </dgm:pt>
    <dgm:pt modelId="{9603846F-6FB8-4DC6-B290-CA732963C6EF}" cxnId="{A77291D8-6EF2-4411-BD06-CD4712C673BA}" type="sibTrans">
      <dgm:prSet/>
      <dgm:spPr/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44D3F38-216B-445A-B1B9-8008AEDB7A9D}" type="pres">
      <dgm:prSet presAssocID="{FCC504F5-317D-4294-815B-28489BDC5845}" presName="descendantText" presStyleLbl="alignAcc1" presStyleIdx="0" presStyleCnt="4">
        <dgm:presLayoutVars>
          <dgm:bulletEnabled val="1"/>
        </dgm:presLayoutVars>
      </dgm:prSet>
      <dgm:spPr/>
    </dgm:pt>
    <dgm:pt modelId="{D3A691E5-F443-4F8D-81BB-9D15C0875E8C}" type="pres">
      <dgm:prSet presAssocID="{67223200-D196-44B3-9DFD-D095DDBC10AB}" presName="sp" presStyleCnt="0"/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1" presStyleCnt="4">
        <dgm:presLayoutVars>
          <dgm:bulletEnabled val="1"/>
        </dgm:presLayoutVars>
      </dgm:prSet>
      <dgm:spPr/>
    </dgm:pt>
    <dgm:pt modelId="{5C381A65-34D3-41B1-9499-0884AAA35FC6}" type="pres">
      <dgm:prSet presAssocID="{34435F2A-D730-405E-99D5-BBC9FB7499FA}" presName="sp" presStyleCnt="0"/>
      <dgm:spPr/>
    </dgm:pt>
    <dgm:pt modelId="{C1BF0EA4-CB4D-4391-82EF-EC1874A282F9}" type="pres">
      <dgm:prSet presAssocID="{1D70B282-9875-47E1-864B-0DB9F83A3309}" presName="composite" presStyleCnt="0"/>
      <dgm:spPr/>
    </dgm:pt>
    <dgm:pt modelId="{95C8A2DE-C1F8-4D5A-A3A4-1DC2FA1C0073}" type="pres">
      <dgm:prSet presAssocID="{1D70B282-9875-47E1-864B-0DB9F83A330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E17FEF5-EEE1-41BB-96FD-8FBB3FCF3860}" type="pres">
      <dgm:prSet presAssocID="{1D70B282-9875-47E1-864B-0DB9F83A3309}" presName="descendantText" presStyleLbl="alignAcc1" presStyleIdx="2" presStyleCnt="4">
        <dgm:presLayoutVars>
          <dgm:bulletEnabled val="1"/>
        </dgm:presLayoutVars>
      </dgm:prSet>
      <dgm:spPr/>
    </dgm:pt>
    <dgm:pt modelId="{216050B5-0F94-455C-A3EF-700985EEE0BD}" type="pres">
      <dgm:prSet presAssocID="{DF77052B-043C-4E4A-8039-9D1D7DFB40F4}" presName="sp" presStyleCnt="0"/>
      <dgm:spPr/>
    </dgm:pt>
    <dgm:pt modelId="{6E76393E-8957-4C5F-8358-89CE85817624}" type="pres">
      <dgm:prSet presAssocID="{5B703653-6028-46DD-84F8-63AB13050E6B}" presName="composite" presStyleCnt="0"/>
      <dgm:spPr/>
    </dgm:pt>
    <dgm:pt modelId="{EBF5262D-C330-4312-9535-BE3C4BBB1B7F}" type="pres">
      <dgm:prSet presAssocID="{5B703653-6028-46DD-84F8-63AB13050E6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9F75F97-871C-41CD-9082-903C12288B9F}" type="pres">
      <dgm:prSet presAssocID="{5B703653-6028-46DD-84F8-63AB13050E6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64EA7DD-B52C-46B2-AD1B-CFBDAB93F98E}" srcId="{DF9829FD-DD90-4EE7-BCD7-4AF299D6F45A}" destId="{FCC504F5-317D-4294-815B-28489BDC5845}" srcOrd="0" destOrd="0" parTransId="{8F05BE86-1921-41BD-B82E-72272E9475E9}" sibTransId="{67223200-D196-44B3-9DFD-D095DDBC10AB}"/>
    <dgm:cxn modelId="{B71C5BB4-6CAC-40EF-A341-401ABC7DAF22}" srcId="{FCC504F5-317D-4294-815B-28489BDC5845}" destId="{F3F66F6A-184E-4CBB-A544-AC2BF2A74FC0}" srcOrd="0" destOrd="0" parTransId="{7A0C70B0-5DAE-45AB-9915-863AC3FA4D2D}" sibTransId="{47DD308A-8526-455B-A37F-FEE2CC1C75AF}"/>
    <dgm:cxn modelId="{C9C6BEE8-1B4D-41E5-84F6-D8C7D1799B64}" srcId="{DF9829FD-DD90-4EE7-BCD7-4AF299D6F45A}" destId="{780FAED3-C4BD-4FF1-8B67-8499CCFAE2ED}" srcOrd="1" destOrd="0" parTransId="{88C57C74-C9C4-46CF-A10B-13A1A1E7714C}" sibTransId="{34435F2A-D730-405E-99D5-BBC9FB7499FA}"/>
    <dgm:cxn modelId="{CD3150AA-3CF3-4A4C-9263-8D28942BE5AB}" srcId="{780FAED3-C4BD-4FF1-8B67-8499CCFAE2ED}" destId="{3E6D5D4F-935E-467F-A6CA-DFB49E904BF2}" srcOrd="0" destOrd="1" parTransId="{DFE6860A-9AF6-4E3A-8810-968954321458}" sibTransId="{F6E211F9-5728-4C1B-B4EC-036ED0730A63}"/>
    <dgm:cxn modelId="{74CB4823-AE41-4BB6-9FAC-A524F830CF24}" srcId="{DF9829FD-DD90-4EE7-BCD7-4AF299D6F45A}" destId="{1D70B282-9875-47E1-864B-0DB9F83A3309}" srcOrd="2" destOrd="0" parTransId="{4682E278-8387-4875-A48B-989607C0A09E}" sibTransId="{DF77052B-043C-4E4A-8039-9D1D7DFB40F4}"/>
    <dgm:cxn modelId="{2563597B-984F-4C41-9015-6C34E80B3EBC}" srcId="{1D70B282-9875-47E1-864B-0DB9F83A3309}" destId="{30BE85C4-8BB0-4C0C-B58F-618B83FFA907}" srcOrd="0" destOrd="2" parTransId="{99A19955-80B2-46DE-B74C-C0C8C4D708F2}" sibTransId="{CB48F5C6-507D-451D-9B2B-7C607BFEAF95}"/>
    <dgm:cxn modelId="{A836E43F-EDB2-4A35-A95B-EDEEA27038B0}" srcId="{1D70B282-9875-47E1-864B-0DB9F83A3309}" destId="{C24F4A32-8D39-4BC2-9136-38FB5B4329A3}" srcOrd="1" destOrd="2" parTransId="{42238F58-5BC5-4EBF-A648-5EC8C1B37FA7}" sibTransId="{848BFAC7-CEB8-40CC-9CA9-EA366F09E85E}"/>
    <dgm:cxn modelId="{B4308B79-81DD-4257-8932-9791A61BC825}" srcId="{DF9829FD-DD90-4EE7-BCD7-4AF299D6F45A}" destId="{5B703653-6028-46DD-84F8-63AB13050E6B}" srcOrd="3" destOrd="0" parTransId="{624083ED-3231-4D90-8991-CE5241CCA8A5}" sibTransId="{352D1FA7-A47E-47A3-BE16-FA233DB07F7C}"/>
    <dgm:cxn modelId="{A77291D8-6EF2-4411-BD06-CD4712C673BA}" srcId="{5B703653-6028-46DD-84F8-63AB13050E6B}" destId="{D65E53E0-6DA3-4810-A784-17E202C55204}" srcOrd="0" destOrd="3" parTransId="{6C356B0B-A67D-4AF1-A2ED-645032A0D6BC}" sibTransId="{9603846F-6FB8-4DC6-B290-CA732963C6EF}"/>
    <dgm:cxn modelId="{EB7D87A6-0749-4F5D-AD4A-B47CCFBDF350}" type="presOf" srcId="{DF9829FD-DD90-4EE7-BCD7-4AF299D6F45A}" destId="{7BB0B505-7D43-42E4-8FC0-6C91316CBFEB}" srcOrd="0" destOrd="0" presId="urn:microsoft.com/office/officeart/2005/8/layout/chevron2"/>
    <dgm:cxn modelId="{CB1238CA-F137-4025-9DA9-33EA2C373B85}" type="presParOf" srcId="{7BB0B505-7D43-42E4-8FC0-6C91316CBFEB}" destId="{97F2BEE4-0E0F-4FCA-A4B0-E20AD8C04C13}" srcOrd="0" destOrd="0" presId="urn:microsoft.com/office/officeart/2005/8/layout/chevron2"/>
    <dgm:cxn modelId="{7544445C-8E66-42C2-B61A-1B4F515C2974}" type="presParOf" srcId="{97F2BEE4-0E0F-4FCA-A4B0-E20AD8C04C13}" destId="{A16E3110-57E1-4619-A55C-DCD0DD5CE084}" srcOrd="0" destOrd="0" presId="urn:microsoft.com/office/officeart/2005/8/layout/chevron2"/>
    <dgm:cxn modelId="{47B31C44-7802-493F-B4DE-9EF2454B8D9E}" type="presOf" srcId="{FCC504F5-317D-4294-815B-28489BDC5845}" destId="{A16E3110-57E1-4619-A55C-DCD0DD5CE084}" srcOrd="0" destOrd="0" presId="urn:microsoft.com/office/officeart/2005/8/layout/chevron2"/>
    <dgm:cxn modelId="{CD8B3F5E-C5D2-4AA4-A1D9-87748AEACBB7}" type="presParOf" srcId="{97F2BEE4-0E0F-4FCA-A4B0-E20AD8C04C13}" destId="{544D3F38-216B-445A-B1B9-8008AEDB7A9D}" srcOrd="1" destOrd="0" presId="urn:microsoft.com/office/officeart/2005/8/layout/chevron2"/>
    <dgm:cxn modelId="{6DA5F387-BBE5-48B4-9BFD-E15FF6D4CB85}" type="presOf" srcId="{F3F66F6A-184E-4CBB-A544-AC2BF2A74FC0}" destId="{544D3F38-216B-445A-B1B9-8008AEDB7A9D}" srcOrd="0" destOrd="0" presId="urn:microsoft.com/office/officeart/2005/8/layout/chevron2"/>
    <dgm:cxn modelId="{9534772E-0A18-40D6-8D88-089E12993E06}" type="presParOf" srcId="{7BB0B505-7D43-42E4-8FC0-6C91316CBFEB}" destId="{D3A691E5-F443-4F8D-81BB-9D15C0875E8C}" srcOrd="1" destOrd="0" presId="urn:microsoft.com/office/officeart/2005/8/layout/chevron2"/>
    <dgm:cxn modelId="{BA43D30F-EEEB-4E5D-B9E5-42FD4A845D29}" type="presOf" srcId="{67223200-D196-44B3-9DFD-D095DDBC10AB}" destId="{D3A691E5-F443-4F8D-81BB-9D15C0875E8C}" srcOrd="0" destOrd="0" presId="urn:microsoft.com/office/officeart/2005/8/layout/chevron2"/>
    <dgm:cxn modelId="{7339EAD2-3F20-4253-A61E-08B23FB0B6F3}" type="presParOf" srcId="{7BB0B505-7D43-42E4-8FC0-6C91316CBFEB}" destId="{D4BECBBB-7CE2-4791-839D-9FE6F36B775D}" srcOrd="2" destOrd="0" presId="urn:microsoft.com/office/officeart/2005/8/layout/chevron2"/>
    <dgm:cxn modelId="{A7D7400E-6431-43C6-B356-5E52AD41B869}" type="presParOf" srcId="{D4BECBBB-7CE2-4791-839D-9FE6F36B775D}" destId="{722E1094-83C7-45E2-B20F-DB9D09AD94F0}" srcOrd="0" destOrd="2" presId="urn:microsoft.com/office/officeart/2005/8/layout/chevron2"/>
    <dgm:cxn modelId="{71EC9007-2F56-44A7-B436-A719B477A665}" type="presOf" srcId="{780FAED3-C4BD-4FF1-8B67-8499CCFAE2ED}" destId="{722E1094-83C7-45E2-B20F-DB9D09AD94F0}" srcOrd="0" destOrd="0" presId="urn:microsoft.com/office/officeart/2005/8/layout/chevron2"/>
    <dgm:cxn modelId="{A3ED8A5F-6CDC-4533-9C84-6B6E62E02DEB}" type="presParOf" srcId="{D4BECBBB-7CE2-4791-839D-9FE6F36B775D}" destId="{AC67BBE6-9B82-4D3D-BF22-48713AF46E9C}" srcOrd="1" destOrd="2" presId="urn:microsoft.com/office/officeart/2005/8/layout/chevron2"/>
    <dgm:cxn modelId="{C75374D8-EA9D-4981-BD58-1422D7CCF31B}" type="presOf" srcId="{3E6D5D4F-935E-467F-A6CA-DFB49E904BF2}" destId="{AC67BBE6-9B82-4D3D-BF22-48713AF46E9C}" srcOrd="0" destOrd="0" presId="urn:microsoft.com/office/officeart/2005/8/layout/chevron2"/>
    <dgm:cxn modelId="{83E5CE22-8C96-4F41-8C9A-32B40D4B55B9}" type="presParOf" srcId="{7BB0B505-7D43-42E4-8FC0-6C91316CBFEB}" destId="{5C381A65-34D3-41B1-9499-0884AAA35FC6}" srcOrd="3" destOrd="0" presId="urn:microsoft.com/office/officeart/2005/8/layout/chevron2"/>
    <dgm:cxn modelId="{57924C6B-AD7F-47D6-9A4D-91611D3946FC}" type="presOf" srcId="{34435F2A-D730-405E-99D5-BBC9FB7499FA}" destId="{5C381A65-34D3-41B1-9499-0884AAA35FC6}" srcOrd="0" destOrd="0" presId="urn:microsoft.com/office/officeart/2005/8/layout/chevron2"/>
    <dgm:cxn modelId="{C4510841-C4F5-4A9C-AE68-787968A783D1}" type="presParOf" srcId="{7BB0B505-7D43-42E4-8FC0-6C91316CBFEB}" destId="{C1BF0EA4-CB4D-4391-82EF-EC1874A282F9}" srcOrd="4" destOrd="0" presId="urn:microsoft.com/office/officeart/2005/8/layout/chevron2"/>
    <dgm:cxn modelId="{32A32B6F-1F48-4E03-AD02-551657534CF8}" type="presParOf" srcId="{C1BF0EA4-CB4D-4391-82EF-EC1874A282F9}" destId="{95C8A2DE-C1F8-4D5A-A3A4-1DC2FA1C0073}" srcOrd="0" destOrd="4" presId="urn:microsoft.com/office/officeart/2005/8/layout/chevron2"/>
    <dgm:cxn modelId="{86C690A7-1254-49A9-BCEA-22EBC4C819AF}" type="presOf" srcId="{1D70B282-9875-47E1-864B-0DB9F83A3309}" destId="{95C8A2DE-C1F8-4D5A-A3A4-1DC2FA1C0073}" srcOrd="0" destOrd="0" presId="urn:microsoft.com/office/officeart/2005/8/layout/chevron2"/>
    <dgm:cxn modelId="{4DAE5498-B0DF-46A3-803B-7E028578D7A3}" type="presParOf" srcId="{C1BF0EA4-CB4D-4391-82EF-EC1874A282F9}" destId="{BE17FEF5-EEE1-41BB-96FD-8FBB3FCF3860}" srcOrd="1" destOrd="4" presId="urn:microsoft.com/office/officeart/2005/8/layout/chevron2"/>
    <dgm:cxn modelId="{AB0CCD17-5756-487D-9FEC-8864BE5C4AA7}" type="presOf" srcId="{30BE85C4-8BB0-4C0C-B58F-618B83FFA907}" destId="{BE17FEF5-EEE1-41BB-96FD-8FBB3FCF3860}" srcOrd="0" destOrd="0" presId="urn:microsoft.com/office/officeart/2005/8/layout/chevron2"/>
    <dgm:cxn modelId="{DBF17027-672C-4FA9-A64E-B1EFA8D86C31}" type="presOf" srcId="{C24F4A32-8D39-4BC2-9136-38FB5B4329A3}" destId="{BE17FEF5-EEE1-41BB-96FD-8FBB3FCF3860}" srcOrd="0" destOrd="1" presId="urn:microsoft.com/office/officeart/2005/8/layout/chevron2"/>
    <dgm:cxn modelId="{43BBAA34-553B-4E91-BEC8-B9C574F2CD69}" type="presParOf" srcId="{7BB0B505-7D43-42E4-8FC0-6C91316CBFEB}" destId="{216050B5-0F94-455C-A3EF-700985EEE0BD}" srcOrd="5" destOrd="0" presId="urn:microsoft.com/office/officeart/2005/8/layout/chevron2"/>
    <dgm:cxn modelId="{A5C44A28-9960-425D-8E74-8B35D6395EC7}" type="presOf" srcId="{DF77052B-043C-4E4A-8039-9D1D7DFB40F4}" destId="{216050B5-0F94-455C-A3EF-700985EEE0BD}" srcOrd="0" destOrd="0" presId="urn:microsoft.com/office/officeart/2005/8/layout/chevron2"/>
    <dgm:cxn modelId="{78270FFD-25D3-4CEF-8B51-9FE13E7A05F9}" type="presParOf" srcId="{7BB0B505-7D43-42E4-8FC0-6C91316CBFEB}" destId="{6E76393E-8957-4C5F-8358-89CE85817624}" srcOrd="6" destOrd="0" presId="urn:microsoft.com/office/officeart/2005/8/layout/chevron2"/>
    <dgm:cxn modelId="{CD2CCCE5-E10E-4D03-B92D-B05587A45E76}" type="presParOf" srcId="{6E76393E-8957-4C5F-8358-89CE85817624}" destId="{EBF5262D-C330-4312-9535-BE3C4BBB1B7F}" srcOrd="0" destOrd="6" presId="urn:microsoft.com/office/officeart/2005/8/layout/chevron2"/>
    <dgm:cxn modelId="{6629E984-8AB5-4636-A02E-FA64DADF6E98}" type="presOf" srcId="{5B703653-6028-46DD-84F8-63AB13050E6B}" destId="{EBF5262D-C330-4312-9535-BE3C4BBB1B7F}" srcOrd="0" destOrd="0" presId="urn:microsoft.com/office/officeart/2005/8/layout/chevron2"/>
    <dgm:cxn modelId="{79BD1760-B935-46B9-9B11-92389B449D8A}" type="presParOf" srcId="{6E76393E-8957-4C5F-8358-89CE85817624}" destId="{E9F75F97-871C-41CD-9082-903C12288B9F}" srcOrd="1" destOrd="6" presId="urn:microsoft.com/office/officeart/2005/8/layout/chevron2"/>
    <dgm:cxn modelId="{A009249F-8CA6-4697-A23E-8E5F5F62A6A1}" type="presOf" srcId="{D65E53E0-6DA3-4810-A784-17E202C55204}" destId="{E9F75F97-871C-41CD-9082-903C12288B9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535880" cy="4543934"/>
        <a:chOff x="0" y="0"/>
        <a:chExt cx="8535880" cy="4543934"/>
      </a:xfrm>
    </dsp:grpSpPr>
    <dsp:sp modelId="{26BB3362-EBEF-4A70-BBBF-B85A1445B5C8}">
      <dsp:nvSpPr>
        <dsp:cNvPr id="3" name="Угол 2"/>
        <dsp:cNvSpPr/>
      </dsp:nvSpPr>
      <dsp:spPr bwMode="white">
        <a:xfrm rot="5400000">
          <a:off x="-246576" y="246576"/>
          <a:ext cx="1643838" cy="1150687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sp:txBody>
      <dsp:txXfrm rot="5400000">
        <a:off x="-246576" y="246576"/>
        <a:ext cx="1643838" cy="1150687"/>
      </dsp:txXfrm>
    </dsp:sp>
    <dsp:sp modelId="{DD192725-7AC5-48BE-AEB9-629198FB03EF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4309036" y="-3158349"/>
          <a:ext cx="1068495" cy="7385193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13792" tIns="10160" rIns="10160" bIns="10160" anchor="ctr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dirty="0">
              <a:solidFill>
                <a:schemeClr val="dk1"/>
              </a:solidFill>
            </a:rPr>
            <a:t>Профильная комиссия по профпатологии Минздрава России</a:t>
          </a:r>
          <a:endParaRPr lang="ru-RU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dirty="0">
              <a:solidFill>
                <a:schemeClr val="dk1"/>
              </a:solidFill>
            </a:rPr>
            <a:t>Главный внештатный специалист профпатолог Минздрава России</a:t>
          </a:r>
          <a:endParaRPr lang="ru-RU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dirty="0">
              <a:solidFill>
                <a:schemeClr val="dk1"/>
              </a:solidFill>
            </a:rPr>
            <a:t>Главный внештатный специалист профпатолог СФО</a:t>
          </a:r>
          <a:endParaRPr lang="ru-RU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dirty="0">
              <a:solidFill>
                <a:schemeClr val="dk1"/>
              </a:solidFill>
            </a:rPr>
            <a:t>Главный внештатный специалист профпатолог  Минздрава Омской области</a:t>
          </a:r>
          <a:endParaRPr lang="ru-RU" sz="1600" dirty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dirty="0">
            <a:solidFill>
              <a:schemeClr val="dk1"/>
            </a:solidFill>
          </a:endParaRPr>
        </a:p>
      </dsp:txBody>
      <dsp:txXfrm rot="5400000">
        <a:off x="4309036" y="-3158349"/>
        <a:ext cx="1068495" cy="7385193"/>
      </dsp:txXfrm>
    </dsp:sp>
    <dsp:sp modelId="{34A23898-9B9D-41E2-A7E2-217F92CE7770}">
      <dsp:nvSpPr>
        <dsp:cNvPr id="5" name="Угол 4"/>
        <dsp:cNvSpPr/>
      </dsp:nvSpPr>
      <dsp:spPr bwMode="white">
        <a:xfrm rot="5400000">
          <a:off x="-246576" y="1696624"/>
          <a:ext cx="1643838" cy="1150687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dirty="0"/>
            <a:t>4</a:t>
          </a:r>
          <a:endParaRPr lang="ru-RU" dirty="0"/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sp:txBody>
      <dsp:txXfrm rot="5400000">
        <a:off x="-246576" y="1696624"/>
        <a:ext cx="1643838" cy="1150687"/>
      </dsp:txXfrm>
    </dsp:sp>
    <dsp:sp modelId="{A612700A-2B5B-4BF2-B0C9-09A53E9D675F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4309036" y="-1708301"/>
          <a:ext cx="1068495" cy="7385193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84912" tIns="16510" rIns="16510" bIns="16510" anchor="ctr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Центры профпатологии 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dirty="0">
            <a:solidFill>
              <a:schemeClr val="dk1"/>
            </a:solidFill>
          </a:endParaRPr>
        </a:p>
      </dsp:txBody>
      <dsp:txXfrm rot="5400000">
        <a:off x="4309036" y="-1708301"/>
        <a:ext cx="1068495" cy="7385193"/>
      </dsp:txXfrm>
    </dsp:sp>
    <dsp:sp modelId="{4FF1ED16-9072-4B83-8F23-86E4DEF2C2BC}">
      <dsp:nvSpPr>
        <dsp:cNvPr id="7" name="Угол 6"/>
        <dsp:cNvSpPr/>
      </dsp:nvSpPr>
      <dsp:spPr bwMode="white">
        <a:xfrm rot="5400000">
          <a:off x="-246576" y="3146671"/>
          <a:ext cx="1643838" cy="1150687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75</a:t>
          </a:r>
        </a:p>
      </dsp:txBody>
      <dsp:txXfrm rot="5400000">
        <a:off x="-246576" y="3146671"/>
        <a:ext cx="1643838" cy="1150687"/>
      </dsp:txXfrm>
    </dsp:sp>
    <dsp:sp modelId="{6C729BAA-2548-400C-AC5E-236837DD3326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4309036" y="-258253"/>
          <a:ext cx="1068495" cy="7385193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84912" tIns="16510" rIns="16510" bIns="16510" anchor="ctr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Медицинские организации, проводящие ПМО</a:t>
          </a:r>
          <a:endParaRPr lang="ru-RU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>
              <a:solidFill>
                <a:schemeClr val="dk1"/>
              </a:solidFill>
            </a:rPr>
            <a:t>Кабинеты врачей-профпатологов</a:t>
          </a:r>
          <a:endParaRPr>
            <a:solidFill>
              <a:schemeClr val="dk1"/>
            </a:solidFill>
          </a:endParaRPr>
        </a:p>
      </dsp:txBody>
      <dsp:txXfrm rot="5400000">
        <a:off x="4309036" y="-258253"/>
        <a:ext cx="1068495" cy="7385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94675" cy="4641532"/>
        <a:chOff x="0" y="0"/>
        <a:chExt cx="8194675" cy="4641532"/>
      </a:xfrm>
    </dsp:grpSpPr>
    <dsp:sp modelId="{BC01DEDC-8812-4A6F-BF35-9DE8898C468B}">
      <dsp:nvSpPr>
        <dsp:cNvPr id="3" name="Минус 2"/>
        <dsp:cNvSpPr/>
      </dsp:nvSpPr>
      <dsp:spPr bwMode="white">
        <a:xfrm rot="-300000">
          <a:off x="25147" y="1854439"/>
          <a:ext cx="8144381" cy="932654"/>
        </a:xfrm>
        <a:prstGeom prst="mathMinus">
          <a:avLst/>
        </a:prstGeom>
        <a:sp3d prstMaterial="dkEdge">
          <a:bevelT w="8200" h="38100"/>
        </a:sp3d>
      </dsp:spPr>
      <dsp:style>
        <a:lnRef idx="1">
          <a:schemeClr val="lt1"/>
        </a:lnRef>
        <a:fillRef idx="2">
          <a:schemeClr val="accent2">
            <a:tint val="60000"/>
          </a:schemeClr>
        </a:fillRef>
        <a:effectRef idx="1">
          <a:scrgbClr r="0" g="0" b="0"/>
        </a:effectRef>
        <a:fontRef idx="minor"/>
      </dsp:style>
      <dsp:txXfrm rot="-300000">
        <a:off x="25147" y="1854439"/>
        <a:ext cx="8144381" cy="932654"/>
      </dsp:txXfrm>
    </dsp:sp>
    <dsp:sp modelId="{98393047-32A4-4076-A4A6-F1DD971A73CC}">
      <dsp:nvSpPr>
        <dsp:cNvPr id="4" name="Стрелка вниз 3"/>
        <dsp:cNvSpPr/>
      </dsp:nvSpPr>
      <dsp:spPr bwMode="white">
        <a:xfrm>
          <a:off x="930112" y="529395"/>
          <a:ext cx="2458403" cy="1856613"/>
        </a:xfrm>
        <a:prstGeom prst="downArrow">
          <a:avLst/>
        </a:prstGeom>
        <a:sp3d prstMaterial="dkEdge">
          <a:bevelT w="8200" h="38100"/>
        </a:sp3d>
      </dsp:spPr>
      <dsp:style>
        <a:lnRef idx="0">
          <a:schemeClr val="accent2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Xfrm>
        <a:off x="930112" y="529395"/>
        <a:ext cx="2458403" cy="1856613"/>
      </dsp:txXfrm>
    </dsp:sp>
    <dsp:sp modelId="{81BD150C-2D94-4339-A930-C2935D36D214}">
      <dsp:nvSpPr>
        <dsp:cNvPr id="5" name="Прямоугольник 4"/>
        <dsp:cNvSpPr/>
      </dsp:nvSpPr>
      <dsp:spPr bwMode="white">
        <a:xfrm>
          <a:off x="4343178" y="0"/>
          <a:ext cx="2622296" cy="194944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chemeClr val="accent1"/>
              </a:solidFill>
            </a:rPr>
            <a:t>Число установленных случаев ПЗ</a:t>
          </a:r>
          <a:endParaRPr>
            <a:solidFill>
              <a:schemeClr val="tx1"/>
            </a:solidFill>
          </a:endParaRPr>
        </a:p>
      </dsp:txBody>
      <dsp:txXfrm>
        <a:off x="4343178" y="0"/>
        <a:ext cx="2622296" cy="1949443"/>
      </dsp:txXfrm>
    </dsp:sp>
    <dsp:sp modelId="{B1D4C3B4-10D9-41EC-A853-729324675A7C}">
      <dsp:nvSpPr>
        <dsp:cNvPr id="6" name="Стрелка вверх 5"/>
        <dsp:cNvSpPr/>
      </dsp:nvSpPr>
      <dsp:spPr bwMode="white">
        <a:xfrm>
          <a:off x="4752912" y="2552843"/>
          <a:ext cx="2458403" cy="1856613"/>
        </a:xfrm>
        <a:prstGeom prst="upArrow">
          <a:avLst/>
        </a:prstGeom>
        <a:sp3d prstMaterial="dkEdge">
          <a:bevelT w="8200" h="38100"/>
        </a:sp3d>
      </dsp:spPr>
      <dsp:style>
        <a:lnRef idx="0">
          <a:schemeClr val="accent2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Xfrm>
        <a:off x="4752912" y="2552843"/>
        <a:ext cx="2458403" cy="1856613"/>
      </dsp:txXfrm>
    </dsp:sp>
    <dsp:sp modelId="{B9A46834-48CE-4CAD-80E3-8CEC13DE4A74}">
      <dsp:nvSpPr>
        <dsp:cNvPr id="7" name="Прямоугольник 6"/>
        <dsp:cNvSpPr/>
      </dsp:nvSpPr>
      <dsp:spPr bwMode="white">
        <a:xfrm>
          <a:off x="1229201" y="2692089"/>
          <a:ext cx="2622296" cy="194944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2240" tIns="142240" rIns="142240" bIns="14224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chemeClr val="accent1"/>
              </a:solidFill>
            </a:rPr>
            <a:t>Сложность рассматриваемых случаев</a:t>
          </a:r>
          <a:endParaRPr>
            <a:solidFill>
              <a:schemeClr val="tx1"/>
            </a:solidFill>
          </a:endParaRPr>
        </a:p>
      </dsp:txBody>
      <dsp:txXfrm>
        <a:off x="1229201" y="2692089"/>
        <a:ext cx="2622296" cy="1949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649970" cy="4817745"/>
        <a:chOff x="0" y="0"/>
        <a:chExt cx="8649970" cy="4817745"/>
      </a:xfrm>
    </dsp:grpSpPr>
    <dsp:sp modelId="{A16E3110-57E1-4619-A55C-DCD0DD5CE084}">
      <dsp:nvSpPr>
        <dsp:cNvPr id="3" name="Угол 2"/>
        <dsp:cNvSpPr/>
      </dsp:nvSpPr>
      <dsp:spPr bwMode="white">
        <a:xfrm rot="5400000">
          <a:off x="-197102" y="197102"/>
          <a:ext cx="1314014" cy="919810"/>
        </a:xfrm>
        <a:prstGeom prst="chevron">
          <a:avLst/>
        </a:prstGeom>
      </dsp:spPr>
      <dsp:style>
        <a:lnRef idx="2">
          <a:schemeClr val="accent1">
            <a:shade val="50000"/>
            <a:hueOff val="0"/>
            <a:satOff val="0"/>
            <a:lumOff val="0"/>
            <a:alpha val="100000"/>
          </a:schemeClr>
        </a:lnRef>
        <a:fillRef idx="1">
          <a:schemeClr val="accent1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400000">
        <a:off x="-197102" y="197102"/>
        <a:ext cx="1314014" cy="919810"/>
      </dsp:txXfrm>
    </dsp:sp>
    <dsp:sp modelId="{544D3F38-216B-445A-B1B9-8008AEDB7A9D}"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4357835" y="-3438025"/>
          <a:ext cx="854109" cy="7730160"/>
        </a:xfrm>
        <a:prstGeom prst="round2SameRect">
          <a:avLst/>
        </a:prstGeom>
      </dsp:spPr>
      <dsp:style>
        <a:lnRef idx="2">
          <a:schemeClr val="accent1">
            <a:shade val="50000"/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>
              <a:solidFill>
                <a:schemeClr val="dk1"/>
              </a:solidFill>
            </a:rPr>
            <a:t>35 место в рейтинге РФ</a:t>
          </a:r>
          <a:endParaRPr lang="zh-CN" altLang="en-US">
            <a:solidFill>
              <a:schemeClr val="dk1"/>
            </a:solidFill>
          </a:endParaRPr>
        </a:p>
      </dsp:txBody>
      <dsp:txXfrm rot="5400000">
        <a:off x="4357835" y="-3438025"/>
        <a:ext cx="854109" cy="7730160"/>
      </dsp:txXfrm>
    </dsp:sp>
    <dsp:sp modelId="{722E1094-83C7-45E2-B20F-DB9D09AD94F0}">
      <dsp:nvSpPr>
        <dsp:cNvPr id="5" name="Угол 4"/>
        <dsp:cNvSpPr/>
      </dsp:nvSpPr>
      <dsp:spPr bwMode="white">
        <a:xfrm rot="5400000">
          <a:off x="-197102" y="1365012"/>
          <a:ext cx="1314014" cy="919810"/>
        </a:xfrm>
        <a:prstGeom prst="chevron">
          <a:avLst/>
        </a:prstGeom>
      </dsp:spPr>
      <dsp:style>
        <a:lnRef idx="2">
          <a:schemeClr val="accent1">
            <a:shade val="50000"/>
            <a:hueOff val="-300000"/>
            <a:satOff val="-15293"/>
            <a:lumOff val="23922"/>
            <a:alpha val="100000"/>
          </a:schemeClr>
        </a:lnRef>
        <a:fillRef idx="1">
          <a:schemeClr val="accent1">
            <a:shade val="50000"/>
            <a:hueOff val="-300000"/>
            <a:satOff val="-15293"/>
            <a:lumOff val="2392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5400000">
        <a:off x="-197102" y="1365012"/>
        <a:ext cx="1314014" cy="919810"/>
      </dsp:txXfrm>
    </dsp:sp>
    <dsp:sp modelId="{AC67BBE6-9B82-4D3D-BF22-48713AF46E9C}"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4357835" y="-2270115"/>
          <a:ext cx="854109" cy="7730160"/>
        </a:xfrm>
        <a:prstGeom prst="round2SameRect">
          <a:avLst/>
        </a:prstGeom>
      </dsp:spPr>
      <dsp:style>
        <a:lnRef idx="2">
          <a:schemeClr val="accent1">
            <a:shade val="50000"/>
            <a:hueOff val="-300000"/>
            <a:satOff val="-15293"/>
            <a:lumOff val="2392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>
              <a:solidFill>
                <a:schemeClr val="dk1"/>
              </a:solidFill>
            </a:rPr>
            <a:t>84 медицинских организации имеют лицензию  на ПМО</a:t>
          </a:r>
          <a:endParaRPr lang="zh-CN" altLang="en-US">
            <a:solidFill>
              <a:schemeClr val="dk1"/>
            </a:solidFill>
          </a:endParaRPr>
        </a:p>
      </dsp:txBody>
      <dsp:txXfrm rot="5400000">
        <a:off x="4357835" y="-2270115"/>
        <a:ext cx="854109" cy="7730160"/>
      </dsp:txXfrm>
    </dsp:sp>
    <dsp:sp modelId="{95C8A2DE-C1F8-4D5A-A3A4-1DC2FA1C0073}">
      <dsp:nvSpPr>
        <dsp:cNvPr id="7" name="Угол 6"/>
        <dsp:cNvSpPr/>
      </dsp:nvSpPr>
      <dsp:spPr bwMode="white">
        <a:xfrm rot="5400000">
          <a:off x="-197102" y="2532923"/>
          <a:ext cx="1314014" cy="919810"/>
        </a:xfrm>
        <a:prstGeom prst="chevron">
          <a:avLst/>
        </a:prstGeom>
      </dsp:spPr>
      <dsp:style>
        <a:lnRef idx="2">
          <a:schemeClr val="accent1">
            <a:shade val="50000"/>
            <a:hueOff val="-600000"/>
            <a:satOff val="-30587"/>
            <a:lumOff val="47843"/>
            <a:alpha val="100000"/>
          </a:schemeClr>
        </a:lnRef>
        <a:fillRef idx="1">
          <a:schemeClr val="accent1">
            <a:shade val="50000"/>
            <a:hueOff val="-600000"/>
            <a:satOff val="-30587"/>
            <a:lumOff val="4784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4605" tIns="14605" rIns="14605" bIns="14605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/>
        </a:p>
      </dsp:txBody>
      <dsp:txXfrm rot="5400000">
        <a:off x="-197102" y="2532923"/>
        <a:ext cx="1314014" cy="919810"/>
      </dsp:txXfrm>
    </dsp:sp>
    <dsp:sp modelId="{BE17FEF5-EEE1-41BB-96FD-8FBB3FCF3860}"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4357835" y="-1102205"/>
          <a:ext cx="854109" cy="7730160"/>
        </a:xfrm>
        <a:prstGeom prst="round2SameRect">
          <a:avLst/>
        </a:prstGeom>
      </dsp:spPr>
      <dsp:style>
        <a:lnRef idx="2">
          <a:schemeClr val="accent1">
            <a:shade val="50000"/>
            <a:hueOff val="-600000"/>
            <a:satOff val="-30587"/>
            <a:lumOff val="47843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>
              <a:solidFill>
                <a:schemeClr val="dk1"/>
              </a:solidFill>
            </a:rPr>
            <a:t>100 % БУЗОО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>
              <a:solidFill>
                <a:schemeClr val="dk1"/>
              </a:solidFill>
            </a:rPr>
            <a:t>86% НУЗ</a:t>
          </a:r>
          <a:endParaRPr lang="ru-RU" altLang="zh-CN">
            <a:solidFill>
              <a:schemeClr val="dk1"/>
            </a:solidFill>
          </a:endParaRPr>
        </a:p>
      </dsp:txBody>
      <dsp:txXfrm rot="5400000">
        <a:off x="4357835" y="-1102205"/>
        <a:ext cx="854109" cy="7730160"/>
      </dsp:txXfrm>
    </dsp:sp>
    <dsp:sp modelId="{EBF5262D-C330-4312-9535-BE3C4BBB1B7F}">
      <dsp:nvSpPr>
        <dsp:cNvPr id="9" name="Угол 8"/>
        <dsp:cNvSpPr/>
      </dsp:nvSpPr>
      <dsp:spPr bwMode="white">
        <a:xfrm rot="5400000">
          <a:off x="-197102" y="3700833"/>
          <a:ext cx="1314014" cy="919810"/>
        </a:xfrm>
        <a:prstGeom prst="chevron">
          <a:avLst/>
        </a:prstGeom>
      </dsp:spPr>
      <dsp:style>
        <a:lnRef idx="2">
          <a:schemeClr val="accent1">
            <a:tint val="55000"/>
            <a:hueOff val="300000"/>
            <a:satOff val="15294"/>
            <a:lumOff val="-23921"/>
            <a:alpha val="100000"/>
          </a:schemeClr>
        </a:lnRef>
        <a:fillRef idx="1">
          <a:schemeClr val="accent1">
            <a:tint val="55000"/>
            <a:hueOff val="300000"/>
            <a:satOff val="15294"/>
            <a:lumOff val="-2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4605" tIns="14605" rIns="14605" bIns="14605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altLang="en-US"/>
        </a:p>
      </dsp:txBody>
      <dsp:txXfrm rot="5400000">
        <a:off x="-197102" y="3700833"/>
        <a:ext cx="1314014" cy="919810"/>
      </dsp:txXfrm>
    </dsp:sp>
    <dsp:sp modelId="{E9F75F97-871C-41CD-9082-903C12288B9F}">
      <dsp:nvSpPr>
        <dsp:cNvPr id="10" name="Прямоугольник с двумя скругленными соседними углами 9"/>
        <dsp:cNvSpPr/>
      </dsp:nvSpPr>
      <dsp:spPr bwMode="white">
        <a:xfrm rot="5400000">
          <a:off x="4357835" y="65705"/>
          <a:ext cx="854109" cy="7730160"/>
        </a:xfrm>
        <a:prstGeom prst="round2SameRect">
          <a:avLst/>
        </a:prstGeom>
      </dsp:spPr>
      <dsp:style>
        <a:lnRef idx="2">
          <a:schemeClr val="accent1">
            <a:tint val="55000"/>
            <a:hueOff val="300000"/>
            <a:satOff val="15294"/>
            <a:lumOff val="-2392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Доля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лицензированных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МО</a:t>
          </a:r>
          <a:r>
            <a:rPr lang="en-US" altLang="ru-RU">
              <a:solidFill>
                <a:schemeClr val="dk1"/>
              </a:solidFill>
            </a:rPr>
            <a:t>, </a:t>
          </a:r>
          <a:r>
            <a:rPr lang="en-US" altLang="en-US">
              <a:solidFill>
                <a:schemeClr val="dk1"/>
              </a:solidFill>
            </a:rPr>
            <a:t>передавших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минимум</a:t>
          </a:r>
          <a:r>
            <a:rPr lang="en-US" altLang="ru-RU">
              <a:solidFill>
                <a:schemeClr val="dk1"/>
              </a:solidFill>
            </a:rPr>
            <a:t> 1 </a:t>
          </a:r>
          <a:r>
            <a:rPr lang="en-US" altLang="en-US">
              <a:solidFill>
                <a:schemeClr val="dk1"/>
              </a:solidFill>
            </a:rPr>
            <a:t>СЭМД</a:t>
          </a:r>
          <a:r>
            <a:rPr lang="en-US" altLang="ru-RU">
              <a:solidFill>
                <a:schemeClr val="dk1"/>
              </a:solidFill>
            </a:rPr>
            <a:t> 230 </a:t>
          </a:r>
          <a:r>
            <a:rPr lang="ru-RU" altLang="en-US">
              <a:solidFill>
                <a:schemeClr val="dk1"/>
              </a:solidFill>
            </a:rPr>
            <a:t>- 96,3%</a:t>
          </a:r>
          <a:endParaRPr lang="ru-RU" altLang="en-US">
            <a:solidFill>
              <a:schemeClr val="dk1"/>
            </a:solidFill>
          </a:endParaRPr>
        </a:p>
      </dsp:txBody>
      <dsp:txXfrm rot="5400000">
        <a:off x="4357835" y="65705"/>
        <a:ext cx="854109" cy="773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type="mathMinus" r:blip="" rot="-5">
                <dgm:adjLst/>
              </dgm:shape>
            </dgm:if>
            <dgm:else name="Name13">
              <dgm:shape xmlns:r="http://schemas.openxmlformats.org/officeDocument/2006/relationships" type="mathMinus" r:blip="" rot="5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988EA-2A67-481E-9328-EFFBC583246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E2857-F3BD-40FC-9228-C19E71E55D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microsoft.com/office/2007/relationships/hdphoto" Target="../media/image4.wdp"/><Relationship Id="rId4" Type="http://schemas.openxmlformats.org/officeDocument/2006/relationships/image" Target="../media/image5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72A-6610-4612-9891-18EC1CF86D3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0906-593D-4E16-9E0C-D1525782C452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ECAD-2DC6-4C88-B531-62C52A413D17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DC63-9343-41A2-ABDF-E0368A97DBE8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DE033B-9BFD-4A9E-977C-FEF8370377C9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4429-A424-49E8-973A-65FF1049376B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87D4-F906-4716-B208-72CA33EDC9DD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926D2D-80E9-4D08-99C7-68321B18F797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C4A8-546D-4F2F-AB21-55A78A0AF02E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ABD4-9257-4F22-8982-ADCFB14F09DD}" type="datetime1">
              <a:rPr lang="en-US" smtClean="0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993D-8F91-49F0-9338-7231913614B7}" type="datetime1">
              <a:rPr lang="en-US" smtClean="0"/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microsoft.com/office/2007/relationships/hdphoto" Target="../media/image4.wdp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1F99CF-D6E3-44E1-9DAF-6A6740BBDA52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1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077374"/>
            <a:ext cx="8904303" cy="272544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/>
              <a:t>Современное состояние профпатологической службы</a:t>
            </a:r>
            <a:br>
              <a:rPr lang="ru-RU" sz="3200" dirty="0"/>
            </a:br>
            <a:r>
              <a:rPr lang="ru-RU" sz="3200" dirty="0"/>
              <a:t>в Омском регионе.</a:t>
            </a:r>
            <a:br>
              <a:rPr lang="ru-RU" sz="3200" dirty="0"/>
            </a:br>
            <a:r>
              <a:rPr lang="ru-RU" sz="3200" dirty="0"/>
              <a:t>Итоги проведения ПМО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1161" y="5871923"/>
            <a:ext cx="6566081" cy="701992"/>
          </a:xfrm>
        </p:spPr>
        <p:txBody>
          <a:bodyPr>
            <a:normAutofit/>
          </a:bodyPr>
          <a:lstStyle/>
          <a:p>
            <a:r>
              <a:rPr lang="ru-RU" sz="1800" dirty="0"/>
              <a:t>Зав. кафедрой гигиены труда, </a:t>
            </a:r>
            <a:r>
              <a:rPr lang="ru-RU" sz="1800" dirty="0" err="1"/>
              <a:t>профпатологии</a:t>
            </a:r>
            <a:r>
              <a:rPr lang="ru-RU" sz="1800" dirty="0"/>
              <a:t>, доцент, д.м.н. Плотникова Ольга Владимировна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027" y="204754"/>
            <a:ext cx="1054070" cy="1069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6757" y="284085"/>
            <a:ext cx="7324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ФЕДЕРАЛЬНОЕ ГОСУДАРСТВЕННОЕ БЮДЖЕТНОЕ ОБРАЗОВАТЕЛЬНОЕ </a:t>
            </a:r>
            <a:endParaRPr lang="ru-RU" sz="1600" dirty="0"/>
          </a:p>
          <a:p>
            <a:pPr algn="ctr"/>
            <a:r>
              <a:rPr lang="ru-RU" sz="1600" dirty="0"/>
              <a:t>УЧРЕЖДЕНИЕ ВЫСШЕГО ОБРАЗОВАНИЯ</a:t>
            </a:r>
            <a:endParaRPr lang="ru-RU" sz="1600" dirty="0"/>
          </a:p>
          <a:p>
            <a:pPr algn="ctr"/>
            <a:r>
              <a:rPr lang="ru-RU" sz="1600" dirty="0"/>
              <a:t>«ОМСКИЙ ГОСУДАРСТВЕННЫЙ МЕДИЦИНСКИЙ УНИВЕРСИТЕТ</a:t>
            </a:r>
            <a:r>
              <a:rPr lang="ru-RU" sz="1800" dirty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1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1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1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-374133"/>
            <a:ext cx="7543800" cy="1609344"/>
          </a:xfrm>
        </p:spPr>
        <p:txBody>
          <a:bodyPr>
            <a:normAutofit/>
          </a:bodyPr>
          <a:lstStyle/>
          <a:p>
            <a:r>
              <a:rPr lang="ru-RU" sz="2400" dirty="0"/>
              <a:t>Перечень впервые установленных хронических соматических заболеваний, </a:t>
            </a:r>
            <a:r>
              <a:rPr lang="ru-RU" sz="2400" dirty="0" err="1"/>
              <a:t>абс</a:t>
            </a:r>
            <a:endParaRPr lang="ru-RU" sz="2400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3"/>
          <a:srcRect l="5981" r="-5" b="-5"/>
          <a:stretch>
            <a:fillRect/>
          </a:stretch>
        </p:blipFill>
        <p:spPr>
          <a:xfrm>
            <a:off x="40834" y="905273"/>
            <a:ext cx="9103166" cy="5932443"/>
          </a:xfrm>
          <a:prstGeom prst="rect">
            <a:avLst/>
          </a:prstGeom>
        </p:spPr>
      </p:pic>
      <p:sp>
        <p:nvSpPr>
          <p:cNvPr id="30" name="Oval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67264" y="121942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562 (+98%)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55154" y="92555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423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83278" y="14417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1623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93941" y="166824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1014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20722" y="210044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1812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63613" y="2531561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901, (-47%)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969581" y="3003712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1367 (-25%)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850194" y="3502163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1743 (-42%)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646272" y="3987825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3397 (-10%)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463396" y="4263897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1259 (+25%)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246623" y="541623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1615 (-25%)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946" y="34356"/>
            <a:ext cx="7772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Многолетняя динамика профессиональной заболеваемости </a:t>
            </a:r>
            <a:br>
              <a:rPr lang="ru-RU" sz="2800" dirty="0"/>
            </a:br>
            <a:r>
              <a:rPr lang="ru-RU" sz="2800" dirty="0"/>
              <a:t>в Омской области, на 100 тыс. работающих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685800" y="2120900"/>
          <a:ext cx="7772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67" y="381410"/>
            <a:ext cx="6911975" cy="484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ym typeface="+mn-ea"/>
              </a:rPr>
              <a:t>Проблемы – качество ПМО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90525" y="1649730"/>
          <a:ext cx="8503285" cy="462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7900"/>
                <a:gridCol w="1485900"/>
                <a:gridCol w="1749425"/>
                <a:gridCol w="1750060"/>
              </a:tblGrid>
              <a:tr h="796925">
                <a:tc>
                  <a:txBody>
                    <a:bodyPr/>
                    <a:lstStyle/>
                    <a:p>
                      <a:r>
                        <a:rPr lang="ru-RU" b="1" dirty="0"/>
                        <a:t>Показатель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dirty="0"/>
                        <a:t>2024</a:t>
                      </a:r>
                      <a:endParaRPr lang="ru-RU" altLang="en-US" dirty="0"/>
                    </a:p>
                  </a:txBody>
                  <a:tcPr/>
                </a:tc>
              </a:tr>
              <a:tr h="942975">
                <a:tc>
                  <a:txBody>
                    <a:bodyPr/>
                    <a:lstStyle/>
                    <a:p>
                      <a:r>
                        <a:rPr lang="ru-RU" b="1" dirty="0"/>
                        <a:t>Осмотрено, </a:t>
                      </a:r>
                      <a:r>
                        <a:rPr lang="ru-RU" b="1" dirty="0" err="1"/>
                        <a:t>абс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109561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189 833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  <a:sym typeface="+mn-ea"/>
                        </a:rPr>
                        <a:t>130450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ctr">
                        <a:buNone/>
                      </a:pPr>
                      <a:endParaRPr lang="ru-RU" alt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507490">
                <a:tc>
                  <a:txBody>
                    <a:bodyPr/>
                    <a:lstStyle/>
                    <a:p>
                      <a:r>
                        <a:rPr lang="ru-RU" b="1" dirty="0"/>
                        <a:t>Количество случаев подозрения на профзаболевание, </a:t>
                      </a:r>
                      <a:r>
                        <a:rPr lang="ru-RU" b="1" dirty="0" err="1"/>
                        <a:t>абс</a:t>
                      </a:r>
                      <a:r>
                        <a:rPr lang="ru-RU" b="1" dirty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 dirty="0"/>
                        <a:t>12</a:t>
                      </a:r>
                      <a:endParaRPr lang="ru-RU" altLang="en-US" b="1" dirty="0"/>
                    </a:p>
                  </a:txBody>
                  <a:tcPr/>
                </a:tc>
              </a:tr>
              <a:tr h="1375410">
                <a:tc>
                  <a:txBody>
                    <a:bodyPr/>
                    <a:lstStyle/>
                    <a:p>
                      <a:r>
                        <a:rPr lang="ru-RU" b="1" dirty="0" err="1"/>
                        <a:t>Выявляемость</a:t>
                      </a:r>
                      <a:r>
                        <a:rPr lang="ru-RU" b="1" dirty="0"/>
                        <a:t> (на 10000 осмотренных)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0,83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 dirty="0"/>
                        <a:t>0,91</a:t>
                      </a:r>
                      <a:endParaRPr lang="ru-RU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76200"/>
            <a:ext cx="8150299" cy="1066800"/>
          </a:xfrm>
        </p:spPr>
        <p:txBody>
          <a:bodyPr/>
          <a:lstStyle/>
          <a:p>
            <a:r>
              <a:rPr lang="ru-RU" b="1"/>
              <a:t>Проблемы – качество ПМО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9745-E350-4E59-B650-5C52FDBC80C6}" type="slidenum">
              <a:rPr lang="ru-RU" smtClean="0"/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13689" b="15967"/>
          <a:stretch>
            <a:fillRect/>
          </a:stretch>
        </p:blipFill>
        <p:spPr>
          <a:xfrm>
            <a:off x="180595" y="1402673"/>
            <a:ext cx="8725280" cy="4145871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Проблемы…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01675" y="1042988"/>
          <a:ext cx="8194675" cy="464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Изображение выглядит как текст, снимок экрана, программное обеспечение, Шрифт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083" y="220090"/>
            <a:ext cx="9033025" cy="577430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987675" y="3616325"/>
            <a:ext cx="1584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СЭМД 194</a:t>
            </a:r>
            <a:endParaRPr lang="ru-RU" altLang="en-US"/>
          </a:p>
          <a:p>
            <a:r>
              <a:rPr lang="ru-RU" altLang="en-US"/>
              <a:t>СЭМД 230 ЭЛМК</a:t>
            </a:r>
            <a:endParaRPr lang="ru-R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656" y="0"/>
            <a:ext cx="7772400" cy="1136342"/>
          </a:xfrm>
        </p:spPr>
        <p:txBody>
          <a:bodyPr/>
          <a:lstStyle/>
          <a:p>
            <a:r>
              <a:rPr lang="ru-RU" dirty="0"/>
              <a:t>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29810"/>
            <a:ext cx="7772400" cy="5142390"/>
          </a:xfrm>
        </p:spPr>
        <p:txBody>
          <a:bodyPr/>
          <a:lstStyle/>
          <a:p>
            <a:r>
              <a:rPr lang="ru-RU" dirty="0"/>
              <a:t>Изменение нормативно-правовой базы по организации и проведению ПМО, экспертизы профпригодности, экспертизы связи заболевания с профессией, ЭЛМК</a:t>
            </a:r>
            <a:endParaRPr lang="ru-RU" dirty="0"/>
          </a:p>
          <a:p>
            <a:r>
              <a:rPr lang="ru-RU" dirty="0"/>
              <a:t>Внедрение системы электронной медицинской документации </a:t>
            </a:r>
            <a:r>
              <a:rPr lang="ru-RU" b="1" dirty="0"/>
              <a:t>не только в ПМО</a:t>
            </a:r>
            <a:r>
              <a:rPr lang="ru-RU" dirty="0"/>
              <a:t>, но и в экспертной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43" y="2875848"/>
            <a:ext cx="6623419" cy="37620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435" y="210820"/>
            <a:ext cx="6679565" cy="1609090"/>
          </a:xfrm>
        </p:spPr>
        <p:txBody>
          <a:bodyPr>
            <a:normAutofit fontScale="90000"/>
          </a:bodyPr>
          <a:p>
            <a:r>
              <a:rPr lang="ru-RU" dirty="0">
                <a:sym typeface="+mn-ea"/>
              </a:rPr>
              <a:t>О</a:t>
            </a:r>
            <a:r>
              <a:rPr lang="ru-RU" sz="2665" dirty="0">
                <a:sym typeface="+mn-ea"/>
              </a:rPr>
              <a:t>МСКАЯ ОБЛАСТЬ </a:t>
            </a:r>
            <a:r>
              <a:rPr lang="en-US" altLang="ru-RU" sz="2665"/>
              <a:t> </a:t>
            </a:r>
            <a:br>
              <a:rPr lang="en-US" altLang="ru-RU" sz="2665"/>
            </a:br>
            <a:r>
              <a:rPr lang="en-US" altLang="en-US" sz="2665"/>
              <a:t>инцидент</a:t>
            </a:r>
            <a:r>
              <a:rPr lang="en-US" altLang="ru-RU" sz="2665"/>
              <a:t> </a:t>
            </a:r>
            <a:r>
              <a:rPr lang="en-US" altLang="en-US" sz="2665"/>
              <a:t>№</a:t>
            </a:r>
            <a:r>
              <a:rPr lang="en-US" altLang="ru-RU" sz="2665"/>
              <a:t> 7 </a:t>
            </a:r>
            <a:br>
              <a:rPr lang="en-US" altLang="ru-RU" sz="2665"/>
            </a:br>
            <a:r>
              <a:rPr lang="en-US" altLang="en-US" sz="2665"/>
              <a:t>«</a:t>
            </a:r>
            <a:r>
              <a:rPr lang="en-US" altLang="en-US" sz="2665"/>
              <a:t>Электронные</a:t>
            </a:r>
            <a:r>
              <a:rPr lang="en-US" altLang="ru-RU" sz="2665"/>
              <a:t> </a:t>
            </a:r>
            <a:r>
              <a:rPr lang="en-US" altLang="en-US" sz="2665"/>
              <a:t>медицинские</a:t>
            </a:r>
            <a:r>
              <a:rPr lang="en-US" altLang="ru-RU" sz="2665"/>
              <a:t> </a:t>
            </a:r>
            <a:r>
              <a:rPr lang="en-US" altLang="en-US" sz="2665"/>
              <a:t>книжки</a:t>
            </a:r>
            <a:r>
              <a:rPr lang="en-US" altLang="en-US" sz="2665"/>
              <a:t>»</a:t>
            </a:r>
            <a:r>
              <a:rPr lang="ru-RU" sz="2665"/>
              <a:t> </a:t>
            </a:r>
            <a:br>
              <a:rPr lang="ru-RU" sz="2665"/>
            </a:br>
            <a:r>
              <a:rPr lang="ru-RU" sz="2665"/>
              <a:t>НА 14.03.2025</a:t>
            </a:r>
            <a:endParaRPr lang="ru-RU" sz="2665"/>
          </a:p>
        </p:txBody>
      </p:sp>
      <p:graphicFrame>
        <p:nvGraphicFramePr>
          <p:cNvPr id="5" name="Замещающее содержимое 4"/>
          <p:cNvGraphicFramePr/>
          <p:nvPr>
            <p:ph idx="1"/>
          </p:nvPr>
        </p:nvGraphicFramePr>
        <p:xfrm>
          <a:off x="157480" y="1819910"/>
          <a:ext cx="8649970" cy="481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7940" cy="11353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36" y="37500"/>
            <a:ext cx="7772400" cy="987090"/>
          </a:xfrm>
        </p:spPr>
        <p:txBody>
          <a:bodyPr/>
          <a:lstStyle/>
          <a:p>
            <a:r>
              <a:rPr lang="ru-RU" dirty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691" y="1246909"/>
            <a:ext cx="4193309" cy="4925291"/>
          </a:xfrm>
        </p:spPr>
        <p:txBody>
          <a:bodyPr/>
          <a:lstStyle/>
          <a:p>
            <a:r>
              <a:rPr lang="ru-RU" dirty="0"/>
              <a:t>Отсутствие единой медицинской информационной системы в РФ, субъектах РФ</a:t>
            </a:r>
            <a:endParaRPr lang="ru-RU" dirty="0"/>
          </a:p>
          <a:p>
            <a:r>
              <a:rPr lang="ru-RU" dirty="0"/>
              <a:t>Несогласованность данных в разных МИС</a:t>
            </a:r>
            <a:endParaRPr lang="ru-RU" dirty="0"/>
          </a:p>
          <a:p>
            <a:r>
              <a:rPr lang="ru-RU" dirty="0"/>
              <a:t>Зависимость эффективности работы МИС от цифровой зрелости работников</a:t>
            </a:r>
            <a:endParaRPr lang="ru-RU" dirty="0"/>
          </a:p>
          <a:p>
            <a:r>
              <a:rPr lang="ru-RU" dirty="0"/>
              <a:t>Несогласованность ИС при  межведомственных взаимодействиях</a:t>
            </a:r>
            <a:endParaRPr lang="ru-RU" dirty="0"/>
          </a:p>
          <a:p>
            <a:r>
              <a:rPr lang="ru-RU" dirty="0"/>
              <a:t>Непредоставление данных в ЕГИСЗ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 l="18226" t="14399" r="38596" b="6845"/>
          <a:stretch>
            <a:fillRect/>
          </a:stretch>
        </p:blipFill>
        <p:spPr>
          <a:xfrm>
            <a:off x="4568190" y="943610"/>
            <a:ext cx="4396105" cy="4474845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97927" y="54264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Шахова Т.Г._27.08.24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055" y="222885"/>
            <a:ext cx="9059545" cy="5775960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Структура профпатологической помощи в омской области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97402" y="2093977"/>
          <a:ext cx="8535880" cy="454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055" y="222885"/>
            <a:ext cx="9059545" cy="5775960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2165" y="1216660"/>
            <a:ext cx="7538085" cy="48755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400">
                <a:solidFill>
                  <a:schemeClr val="accent2"/>
                </a:solidFill>
                <a:sym typeface="+mn-ea"/>
              </a:rPr>
              <a:t>Инсайдерская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информация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по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изменениям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в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законодательстве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РФ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в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течении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весны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2025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г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:</a:t>
            </a:r>
            <a:endParaRPr lang="en-US" altLang="ru-RU" sz="2400">
              <a:solidFill>
                <a:schemeClr val="accent2"/>
              </a:solidFill>
            </a:endParaRPr>
          </a:p>
          <a:p>
            <a:pPr algn="ctr"/>
            <a:r>
              <a:rPr lang="en-US" altLang="en-US" sz="2400">
                <a:solidFill>
                  <a:schemeClr val="accent2"/>
                </a:solidFill>
                <a:sym typeface="+mn-ea"/>
              </a:rPr>
              <a:t>медорганизации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,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у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которых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не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будет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систем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защищенного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юридически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значимого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документооборота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,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не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смогут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заниматься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экспертизами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профпригодности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,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проводить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экспертизу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связи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заболевания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с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профессией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.</a:t>
            </a:r>
            <a:endParaRPr lang="en-US" altLang="ru-RU" sz="2400">
              <a:solidFill>
                <a:schemeClr val="accent2"/>
              </a:solidFill>
            </a:endParaRPr>
          </a:p>
          <a:p>
            <a:pPr algn="ctr"/>
            <a:endParaRPr lang="en-US" altLang="ru-RU" sz="2400">
              <a:solidFill>
                <a:schemeClr val="accent2"/>
              </a:solidFill>
            </a:endParaRPr>
          </a:p>
          <a:p>
            <a:pPr algn="ctr"/>
            <a:r>
              <a:rPr lang="en-US" altLang="en-US" sz="2400">
                <a:solidFill>
                  <a:schemeClr val="accent2"/>
                </a:solidFill>
                <a:sym typeface="+mn-ea"/>
              </a:rPr>
              <a:t>Электронная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почта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, Vipnet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сети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,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региональные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МИС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,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бухгалтерские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системы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по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закону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таковыми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не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2400">
                <a:solidFill>
                  <a:schemeClr val="accent2"/>
                </a:solidFill>
                <a:sym typeface="+mn-ea"/>
              </a:rPr>
              <a:t>являются</a:t>
            </a:r>
            <a:r>
              <a:rPr lang="en-US" altLang="ru-RU" sz="2400">
                <a:solidFill>
                  <a:schemeClr val="accent2"/>
                </a:solidFill>
                <a:sym typeface="+mn-ea"/>
              </a:rPr>
              <a:t>.</a:t>
            </a:r>
            <a:endParaRPr lang="en-US" altLang="ru-RU" sz="2400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410" y="-6985"/>
            <a:ext cx="7200900" cy="1609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dirty="0" err="1"/>
              <a:t>Изменения</a:t>
            </a:r>
            <a:r>
              <a:rPr lang="en-US" sz="2800" dirty="0"/>
              <a:t> в </a:t>
            </a:r>
            <a:r>
              <a:rPr lang="en-US" sz="2800" dirty="0" err="1"/>
              <a:t>приказ</a:t>
            </a:r>
            <a:r>
              <a:rPr lang="en-US" sz="2800" dirty="0"/>
              <a:t> </a:t>
            </a:r>
            <a:r>
              <a:rPr lang="ru-RU" altLang="en-US" sz="2800" dirty="0"/>
              <a:t>2</a:t>
            </a:r>
            <a:r>
              <a:rPr lang="en-US" sz="2800" dirty="0"/>
              <a:t>9н</a:t>
            </a:r>
            <a:r>
              <a:rPr lang="ru-RU" altLang="en-US" sz="2800" dirty="0"/>
              <a:t> с 01.03.2025</a:t>
            </a:r>
            <a:endParaRPr lang="ru-RU" altLang="en-US" sz="28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00100" y="1052114"/>
            <a:ext cx="7322968" cy="1609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norm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</a:pPr>
            <a:endParaRPr kumimoji="0" lang="en-US" altLang="ru-RU" sz="12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00100" y="4431215"/>
            <a:ext cx="7543800" cy="80683"/>
          </a:xfrm>
          <a:prstGeom prst="rect">
            <a:avLst/>
          </a:prstGeom>
          <a:blipFill dpi="0" rotWithShape="1">
            <a:blip r:embed="rId1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z="1400" smtClean="0">
                <a:latin typeface="+mj-lt"/>
              </a:rPr>
            </a:fld>
            <a:endParaRPr lang="en-US" sz="1400">
              <a:latin typeface="+mj-lt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060" y="1450975"/>
            <a:ext cx="4265930" cy="384619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990" y="1442720"/>
            <a:ext cx="4469765" cy="37947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1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1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1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ru-RU"/>
              <a:t>Перспективы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7330" y="1988185"/>
            <a:ext cx="8752205" cy="4184015"/>
          </a:xfrm>
        </p:spPr>
        <p:txBody>
          <a:bodyPr>
            <a:normAutofit/>
          </a:bodyPr>
          <a:lstStyle/>
          <a:p>
            <a:r>
              <a:rPr lang="en-US" altLang="en-US" dirty="0"/>
              <a:t>проект</a:t>
            </a:r>
            <a:r>
              <a:rPr lang="en-US" altLang="ru-RU" dirty="0"/>
              <a:t> </a:t>
            </a:r>
            <a:r>
              <a:rPr lang="en-US" altLang="en-US" dirty="0"/>
              <a:t>приказа</a:t>
            </a:r>
            <a:r>
              <a:rPr lang="en-US" altLang="ru-RU" dirty="0"/>
              <a:t> </a:t>
            </a:r>
            <a:r>
              <a:rPr lang="en-US" altLang="en-US" dirty="0"/>
              <a:t>Минздрава</a:t>
            </a:r>
            <a:r>
              <a:rPr lang="en-US" altLang="ru-RU" dirty="0"/>
              <a:t> </a:t>
            </a:r>
            <a:r>
              <a:rPr lang="en-US" altLang="en-US" dirty="0"/>
              <a:t>России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Об</a:t>
            </a:r>
            <a:r>
              <a:rPr lang="en-US" altLang="ru-RU" dirty="0"/>
              <a:t> </a:t>
            </a:r>
            <a:r>
              <a:rPr lang="en-US" altLang="en-US" dirty="0"/>
              <a:t>утверждении</a:t>
            </a:r>
            <a:r>
              <a:rPr lang="en-US" altLang="ru-RU" dirty="0"/>
              <a:t> </a:t>
            </a:r>
            <a:r>
              <a:rPr lang="ru-RU" altLang="en-US" dirty="0"/>
              <a:t>п</a:t>
            </a:r>
            <a:r>
              <a:rPr lang="en-US" altLang="en-US" dirty="0"/>
              <a:t>орядка</a:t>
            </a:r>
            <a:r>
              <a:rPr lang="en-US" altLang="ru-RU" dirty="0"/>
              <a:t> </a:t>
            </a:r>
            <a:r>
              <a:rPr lang="en-US" altLang="en-US" dirty="0"/>
              <a:t>проведения</a:t>
            </a:r>
            <a:r>
              <a:rPr lang="en-US" altLang="ru-RU" dirty="0"/>
              <a:t> </a:t>
            </a:r>
            <a:r>
              <a:rPr lang="en-US" altLang="en-US" dirty="0"/>
              <a:t>экспертизы</a:t>
            </a:r>
            <a:r>
              <a:rPr lang="en-US" altLang="ru-RU" dirty="0"/>
              <a:t> </a:t>
            </a:r>
            <a:r>
              <a:rPr lang="en-US" altLang="en-US" dirty="0"/>
              <a:t>связи</a:t>
            </a:r>
            <a:r>
              <a:rPr lang="en-US" altLang="ru-RU" dirty="0"/>
              <a:t> </a:t>
            </a:r>
            <a:r>
              <a:rPr lang="en-US" altLang="en-US" dirty="0"/>
              <a:t>заболевания</a:t>
            </a:r>
            <a:r>
              <a:rPr lang="en-US" altLang="ru-RU" dirty="0"/>
              <a:t> </a:t>
            </a:r>
            <a:r>
              <a:rPr lang="en-US" altLang="en-US" dirty="0"/>
              <a:t>с</a:t>
            </a:r>
            <a:r>
              <a:rPr lang="en-US" altLang="ru-RU" dirty="0"/>
              <a:t> </a:t>
            </a:r>
            <a:r>
              <a:rPr lang="en-US" altLang="en-US" dirty="0"/>
              <a:t>профессией</a:t>
            </a:r>
            <a:r>
              <a:rPr lang="en-US" altLang="ru-RU" dirty="0"/>
              <a:t>, </a:t>
            </a:r>
            <a:endParaRPr lang="en-US" altLang="ru-RU" dirty="0"/>
          </a:p>
          <a:p>
            <a:r>
              <a:rPr lang="en-US" altLang="en-US" dirty="0"/>
              <a:t>формы</a:t>
            </a:r>
            <a:r>
              <a:rPr lang="en-US" altLang="ru-RU" dirty="0"/>
              <a:t> </a:t>
            </a:r>
            <a:r>
              <a:rPr lang="en-US" altLang="en-US" dirty="0"/>
              <a:t>извещения</a:t>
            </a:r>
            <a:r>
              <a:rPr lang="en-US" altLang="ru-RU" dirty="0"/>
              <a:t> </a:t>
            </a:r>
            <a:r>
              <a:rPr lang="en-US" altLang="en-US" dirty="0"/>
              <a:t>об</a:t>
            </a:r>
            <a:r>
              <a:rPr lang="en-US" altLang="ru-RU" dirty="0"/>
              <a:t> </a:t>
            </a:r>
            <a:r>
              <a:rPr lang="en-US" altLang="en-US" dirty="0"/>
              <a:t>установлении</a:t>
            </a:r>
            <a:r>
              <a:rPr lang="en-US" altLang="ru-RU" dirty="0"/>
              <a:t> </a:t>
            </a:r>
            <a:r>
              <a:rPr lang="en-US" altLang="en-US" dirty="0"/>
              <a:t>работнику</a:t>
            </a:r>
            <a:r>
              <a:rPr lang="en-US" altLang="ru-RU" dirty="0"/>
              <a:t> </a:t>
            </a:r>
            <a:r>
              <a:rPr lang="en-US" altLang="en-US" dirty="0"/>
              <a:t>соответствующего</a:t>
            </a:r>
            <a:r>
              <a:rPr lang="en-US" altLang="ru-RU" dirty="0"/>
              <a:t> </a:t>
            </a:r>
            <a:r>
              <a:rPr lang="en-US" altLang="en-US" dirty="0"/>
              <a:t>диагноза</a:t>
            </a:r>
            <a:r>
              <a:rPr lang="en-US" altLang="ru-RU" dirty="0"/>
              <a:t>, </a:t>
            </a:r>
            <a:r>
              <a:rPr lang="en-US" altLang="en-US" dirty="0"/>
              <a:t>его</a:t>
            </a:r>
            <a:r>
              <a:rPr lang="en-US" altLang="ru-RU" dirty="0"/>
              <a:t> </a:t>
            </a:r>
            <a:r>
              <a:rPr lang="en-US" altLang="en-US" dirty="0"/>
              <a:t>уточнении</a:t>
            </a:r>
            <a:r>
              <a:rPr lang="en-US" altLang="ru-RU" dirty="0"/>
              <a:t> </a:t>
            </a:r>
            <a:r>
              <a:rPr lang="en-US" altLang="en-US" dirty="0"/>
              <a:t>или</a:t>
            </a:r>
            <a:r>
              <a:rPr lang="en-US" altLang="ru-RU" dirty="0"/>
              <a:t> </a:t>
            </a:r>
            <a:r>
              <a:rPr lang="en-US" altLang="en-US" dirty="0"/>
              <a:t>отмене</a:t>
            </a:r>
            <a:r>
              <a:rPr lang="en-US" altLang="ru-RU" dirty="0"/>
              <a:t>, </a:t>
            </a:r>
            <a:endParaRPr lang="en-US" altLang="ru-RU" dirty="0"/>
          </a:p>
          <a:p>
            <a:r>
              <a:rPr lang="en-US" altLang="en-US" dirty="0"/>
              <a:t>формы</a:t>
            </a:r>
            <a:r>
              <a:rPr lang="en-US" altLang="ru-RU" dirty="0"/>
              <a:t> </a:t>
            </a:r>
            <a:r>
              <a:rPr lang="en-US" altLang="en-US" dirty="0"/>
              <a:t>медицинского</a:t>
            </a:r>
            <a:r>
              <a:rPr lang="en-US" altLang="ru-RU" dirty="0"/>
              <a:t> </a:t>
            </a:r>
            <a:r>
              <a:rPr lang="en-US" altLang="en-US" dirty="0"/>
              <a:t>заключения</a:t>
            </a:r>
            <a:r>
              <a:rPr lang="en-US" altLang="ru-RU" dirty="0"/>
              <a:t> </a:t>
            </a:r>
            <a:r>
              <a:rPr lang="en-US" altLang="en-US" dirty="0"/>
              <a:t>о</a:t>
            </a:r>
            <a:r>
              <a:rPr lang="en-US" altLang="ru-RU" dirty="0"/>
              <a:t> </a:t>
            </a:r>
            <a:r>
              <a:rPr lang="en-US" altLang="en-US" dirty="0"/>
              <a:t>наличии</a:t>
            </a:r>
            <a:r>
              <a:rPr lang="en-US" altLang="ru-RU" dirty="0"/>
              <a:t> </a:t>
            </a:r>
            <a:r>
              <a:rPr lang="en-US" altLang="en-US" dirty="0"/>
              <a:t>или</a:t>
            </a:r>
            <a:r>
              <a:rPr lang="en-US" altLang="ru-RU" dirty="0"/>
              <a:t> </a:t>
            </a:r>
            <a:r>
              <a:rPr lang="en-US" altLang="en-US" dirty="0"/>
              <a:t>об</a:t>
            </a:r>
            <a:r>
              <a:rPr lang="en-US" altLang="ru-RU" dirty="0"/>
              <a:t> </a:t>
            </a:r>
            <a:r>
              <a:rPr lang="en-US" altLang="en-US" dirty="0"/>
              <a:t>отсутствии</a:t>
            </a:r>
            <a:r>
              <a:rPr lang="en-US" altLang="ru-RU" dirty="0"/>
              <a:t> </a:t>
            </a:r>
            <a:r>
              <a:rPr lang="en-US" altLang="en-US" dirty="0"/>
              <a:t>профессионального</a:t>
            </a:r>
            <a:r>
              <a:rPr lang="en-US" altLang="ru-RU" dirty="0"/>
              <a:t> </a:t>
            </a:r>
            <a:r>
              <a:rPr lang="en-US" altLang="en-US" dirty="0"/>
              <a:t>заболевания</a:t>
            </a:r>
            <a:r>
              <a:rPr lang="en-US" altLang="ru-RU" dirty="0"/>
              <a:t>, </a:t>
            </a:r>
            <a:endParaRPr lang="en-US" altLang="ru-RU" dirty="0"/>
          </a:p>
          <a:p>
            <a:r>
              <a:rPr lang="en-US" altLang="en-US" dirty="0"/>
              <a:t>порядка</a:t>
            </a:r>
            <a:r>
              <a:rPr lang="en-US" altLang="ru-RU" dirty="0"/>
              <a:t> </a:t>
            </a:r>
            <a:r>
              <a:rPr lang="en-US" altLang="en-US" dirty="0"/>
              <a:t>учета</a:t>
            </a:r>
            <a:r>
              <a:rPr lang="en-US" altLang="ru-RU" dirty="0"/>
              <a:t> </a:t>
            </a:r>
            <a:r>
              <a:rPr lang="en-US" altLang="en-US" dirty="0"/>
              <a:t>профессионального</a:t>
            </a:r>
            <a:r>
              <a:rPr lang="en-US" altLang="ru-RU" dirty="0"/>
              <a:t> </a:t>
            </a:r>
            <a:r>
              <a:rPr lang="en-US" altLang="en-US" dirty="0"/>
              <a:t>заболевания</a:t>
            </a:r>
            <a:r>
              <a:rPr lang="en-US" altLang="ru-RU" dirty="0"/>
              <a:t> </a:t>
            </a:r>
            <a:r>
              <a:rPr lang="en-US" altLang="en-US" dirty="0"/>
              <a:t>органом</a:t>
            </a:r>
            <a:r>
              <a:rPr lang="en-US" altLang="ru-RU" dirty="0"/>
              <a:t> </a:t>
            </a:r>
            <a:r>
              <a:rPr lang="en-US" altLang="en-US" dirty="0"/>
              <a:t>государственного</a:t>
            </a:r>
            <a:r>
              <a:rPr lang="en-US" altLang="ru-RU" dirty="0"/>
              <a:t> </a:t>
            </a:r>
            <a:r>
              <a:rPr lang="en-US" altLang="en-US" dirty="0"/>
              <a:t>санитарно</a:t>
            </a:r>
            <a:r>
              <a:rPr lang="en-US" altLang="ru-RU" dirty="0"/>
              <a:t>-</a:t>
            </a:r>
            <a:r>
              <a:rPr lang="en-US" altLang="en-US" dirty="0"/>
              <a:t>эпидемиологического</a:t>
            </a:r>
            <a:r>
              <a:rPr lang="en-US" altLang="ru-RU" dirty="0"/>
              <a:t> </a:t>
            </a:r>
            <a:r>
              <a:rPr lang="en-US" altLang="en-US" dirty="0"/>
              <a:t>контроля</a:t>
            </a:r>
            <a:r>
              <a:rPr lang="en-US" altLang="ru-RU" dirty="0"/>
              <a:t> (</a:t>
            </a:r>
            <a:r>
              <a:rPr lang="en-US" altLang="en-US" dirty="0"/>
              <a:t>надзора</a:t>
            </a:r>
            <a:r>
              <a:rPr lang="en-US" altLang="ru-RU" dirty="0"/>
              <a:t>), </a:t>
            </a:r>
            <a:r>
              <a:rPr lang="en-US" altLang="en-US" dirty="0"/>
              <a:t>проводившим</a:t>
            </a:r>
            <a:r>
              <a:rPr lang="en-US" altLang="ru-RU" dirty="0"/>
              <a:t> </a:t>
            </a:r>
            <a:r>
              <a:rPr lang="en-US" altLang="en-US" dirty="0"/>
              <a:t>расследование</a:t>
            </a:r>
            <a:r>
              <a:rPr lang="en-US" altLang="ru-RU" dirty="0"/>
              <a:t> </a:t>
            </a:r>
            <a:r>
              <a:rPr lang="en-US" altLang="en-US" dirty="0"/>
              <a:t>обстоятельств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причин</a:t>
            </a:r>
            <a:r>
              <a:rPr lang="en-US" altLang="ru-RU" dirty="0"/>
              <a:t> </a:t>
            </a:r>
            <a:r>
              <a:rPr lang="en-US" altLang="en-US" dirty="0"/>
              <a:t>возникновения</a:t>
            </a:r>
            <a:r>
              <a:rPr lang="en-US" altLang="ru-RU" dirty="0"/>
              <a:t> </a:t>
            </a:r>
            <a:r>
              <a:rPr lang="en-US" altLang="en-US" dirty="0"/>
              <a:t>у</a:t>
            </a:r>
            <a:r>
              <a:rPr lang="en-US" altLang="ru-RU" dirty="0"/>
              <a:t> </a:t>
            </a:r>
            <a:r>
              <a:rPr lang="en-US" altLang="en-US" dirty="0"/>
              <a:t>работника</a:t>
            </a:r>
            <a:r>
              <a:rPr lang="en-US" altLang="ru-RU" dirty="0"/>
              <a:t> </a:t>
            </a:r>
            <a:r>
              <a:rPr lang="en-US" altLang="en-US" dirty="0"/>
              <a:t>профессионального</a:t>
            </a:r>
            <a:r>
              <a:rPr lang="en-US" altLang="ru-RU" dirty="0"/>
              <a:t> </a:t>
            </a:r>
            <a:r>
              <a:rPr lang="en-US" altLang="en-US" dirty="0"/>
              <a:t>заболевания</a:t>
            </a:r>
            <a:r>
              <a:rPr lang="en-US" altLang="ru-RU" dirty="0"/>
              <a:t>, </a:t>
            </a:r>
            <a:endParaRPr lang="en-US" altLang="ru-RU" dirty="0"/>
          </a:p>
          <a:p>
            <a:r>
              <a:rPr lang="en-US" altLang="en-US" dirty="0"/>
              <a:t>формы</a:t>
            </a:r>
            <a:r>
              <a:rPr lang="en-US" altLang="ru-RU" dirty="0"/>
              <a:t> </a:t>
            </a:r>
            <a:r>
              <a:rPr lang="en-US" altLang="en-US" dirty="0"/>
              <a:t>протокола</a:t>
            </a:r>
            <a:r>
              <a:rPr lang="en-US" altLang="ru-RU" dirty="0"/>
              <a:t> </a:t>
            </a:r>
            <a:r>
              <a:rPr lang="en-US" altLang="en-US" dirty="0"/>
              <a:t>заседания</a:t>
            </a:r>
            <a:r>
              <a:rPr lang="en-US" altLang="ru-RU" dirty="0"/>
              <a:t> </a:t>
            </a:r>
            <a:r>
              <a:rPr lang="en-US" altLang="en-US" dirty="0"/>
              <a:t>комиссии</a:t>
            </a:r>
            <a:r>
              <a:rPr lang="ru-RU" altLang="en-US" dirty="0"/>
              <a:t>  </a:t>
            </a:r>
            <a:r>
              <a:rPr lang="en-US" altLang="en-US" dirty="0"/>
              <a:t>по</a:t>
            </a:r>
            <a:r>
              <a:rPr lang="en-US" altLang="ru-RU" dirty="0"/>
              <a:t> </a:t>
            </a:r>
            <a:r>
              <a:rPr lang="en-US" altLang="en-US" dirty="0"/>
              <a:t>расследованию</a:t>
            </a:r>
            <a:r>
              <a:rPr lang="en-US" altLang="ru-RU" dirty="0"/>
              <a:t> </a:t>
            </a:r>
            <a:r>
              <a:rPr lang="en-US" altLang="en-US" dirty="0"/>
              <a:t>случая</a:t>
            </a:r>
            <a:r>
              <a:rPr lang="en-US" altLang="ru-RU" dirty="0"/>
              <a:t> </a:t>
            </a:r>
            <a:r>
              <a:rPr lang="en-US" altLang="en-US" dirty="0"/>
              <a:t>профессионального</a:t>
            </a:r>
            <a:r>
              <a:rPr lang="en-US" altLang="ru-RU" dirty="0"/>
              <a:t> </a:t>
            </a:r>
            <a:r>
              <a:rPr lang="en-US" altLang="en-US" dirty="0"/>
              <a:t>заболевания</a:t>
            </a:r>
            <a:r>
              <a:rPr lang="" altLang="en-US" dirty="0"/>
              <a:t>»</a:t>
            </a:r>
            <a:r>
              <a:rPr lang="en-US" altLang="ru-RU" dirty="0"/>
              <a:t>.</a:t>
            </a:r>
            <a:endParaRPr lang="en-US" altLang="ru-RU" dirty="0"/>
          </a:p>
        </p:txBody>
      </p:sp>
      <p:sp>
        <p:nvSpPr>
          <p:cNvPr id="18" name="Oval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077374"/>
            <a:ext cx="8904303" cy="27254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Современное состояние профпатологической службы</a:t>
            </a:r>
            <a:br>
              <a:rPr lang="ru-RU" dirty="0"/>
            </a:br>
            <a:r>
              <a:rPr lang="ru-RU" dirty="0"/>
              <a:t>в Омском регионе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1161" y="5871923"/>
            <a:ext cx="6566081" cy="701992"/>
          </a:xfrm>
        </p:spPr>
        <p:txBody>
          <a:bodyPr>
            <a:normAutofit/>
          </a:bodyPr>
          <a:lstStyle/>
          <a:p>
            <a:r>
              <a:rPr lang="ru-RU" sz="1800" dirty="0"/>
              <a:t>Зав. кафедрой гигиены труда, </a:t>
            </a:r>
            <a:r>
              <a:rPr lang="ru-RU" sz="1800" dirty="0" err="1"/>
              <a:t>профпатологии</a:t>
            </a:r>
            <a:r>
              <a:rPr lang="ru-RU" sz="1800" dirty="0"/>
              <a:t>, доцент, д.м.н. Плотникова Ольга Владимировна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027" y="204754"/>
            <a:ext cx="1054070" cy="1069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6757" y="284085"/>
            <a:ext cx="7324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ФЕДЕРАЛЬНОЕ ГОСУДАРСТВЕННОЕ БЮДЖЕТНОЕ ОБРАЗОВАТЕЛЬНОЕ </a:t>
            </a:r>
            <a:endParaRPr lang="ru-RU" sz="1600" dirty="0"/>
          </a:p>
          <a:p>
            <a:pPr algn="ctr"/>
            <a:r>
              <a:rPr lang="ru-RU" sz="1600" dirty="0"/>
              <a:t>УЧРЕЖДЕНИЕ ВЫСШЕГО ОБРАЗОВАНИЯ</a:t>
            </a:r>
            <a:endParaRPr lang="ru-RU" sz="1600" dirty="0"/>
          </a:p>
          <a:p>
            <a:pPr algn="ctr"/>
            <a:r>
              <a:rPr lang="ru-RU" sz="1600" dirty="0"/>
              <a:t>«ОМСКИЙ ГОСУДАРСТВЕННЫЙ МЕДИЦИНСКИЙ УНИВЕРСИТЕТ</a:t>
            </a:r>
            <a:r>
              <a:rPr lang="ru-RU" sz="1800" dirty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37" y="115809"/>
            <a:ext cx="8815526" cy="851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Медицинская деятельность </a:t>
            </a:r>
            <a:br>
              <a:rPr lang="ru-RU" sz="3200" dirty="0"/>
            </a:br>
            <a:r>
              <a:rPr lang="ru-RU" sz="3200" dirty="0"/>
              <a:t>в области охраны здоровья работников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164236" y="1067831"/>
          <a:ext cx="8815527" cy="57036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18061"/>
                <a:gridCol w="2930013"/>
                <a:gridCol w="2667453"/>
              </a:tblGrid>
              <a:tr h="596766">
                <a:tc>
                  <a:txBody>
                    <a:bodyPr/>
                    <a:lstStyle/>
                    <a:p>
                      <a:r>
                        <a:rPr lang="ru-RU" dirty="0"/>
                        <a:t>Профилактика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Диагностика и лечение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Медицинская реабилитация</a:t>
                      </a:r>
                      <a:endParaRPr lang="ru-RU" dirty="0"/>
                    </a:p>
                  </a:txBody>
                  <a:tcPr/>
                </a:tc>
              </a:tr>
              <a:tr h="1449289">
                <a:tc>
                  <a:txBody>
                    <a:bodyPr/>
                    <a:lstStyle/>
                    <a:p>
                      <a:r>
                        <a:rPr lang="ru-RU" sz="1600" dirty="0"/>
                        <a:t>Обязательные предварительные и периодические медицинские осмотры работников 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(Приказ МЗ </a:t>
                      </a:r>
                      <a:r>
                        <a:rPr lang="ru-RU" sz="1600" dirty="0" err="1"/>
                        <a:t>Рф</a:t>
                      </a:r>
                      <a:r>
                        <a:rPr lang="ru-RU" sz="1600" dirty="0"/>
                        <a:t> № 29н)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Экспертиза профессиональной пригодности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Медико-социальная экспертиза</a:t>
                      </a:r>
                      <a:endParaRPr lang="ru-RU" dirty="0"/>
                    </a:p>
                  </a:txBody>
                  <a:tcPr/>
                </a:tc>
              </a:tr>
              <a:tr h="1053970">
                <a:tc>
                  <a:txBody>
                    <a:bodyPr/>
                    <a:lstStyle/>
                    <a:p>
                      <a:r>
                        <a:rPr lang="ru-RU" sz="1600" dirty="0"/>
                        <a:t>Обязательные предрейсовые, </a:t>
                      </a:r>
                      <a:r>
                        <a:rPr lang="ru-RU" sz="1600" dirty="0" err="1"/>
                        <a:t>предсменные</a:t>
                      </a:r>
                      <a:r>
                        <a:rPr lang="ru-RU" sz="1600" dirty="0"/>
                        <a:t> медицинские осмотры работников</a:t>
                      </a:r>
                      <a:endParaRPr lang="ru-RU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Экспертиза связи заболевания с профессией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реабилитация</a:t>
                      </a:r>
                      <a:endParaRPr lang="ru-RU" dirty="0"/>
                    </a:p>
                  </a:txBody>
                  <a:tcPr/>
                </a:tc>
              </a:tr>
              <a:tr h="2387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Обязательное психиатрическое освидетельствование работников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Ведомственные регламенты ПМО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Оказание медицинской помощи по профилю Профпатология (Приказ МЗ РФ от 13 ноября 2012 г. N 911н)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Первичная медико-санитарная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 Специализированная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медицинская помощь</a:t>
                      </a:r>
                      <a:endParaRPr lang="ru-RU" sz="16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Санаторно-курортное лечение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37" y="115809"/>
            <a:ext cx="8815526" cy="851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Медицинская деятельность </a:t>
            </a:r>
            <a:br>
              <a:rPr lang="ru-RU" sz="3200" dirty="0"/>
            </a:br>
            <a:r>
              <a:rPr lang="ru-RU" sz="3200" dirty="0"/>
              <a:t>в области охраны здоровья работников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</p:nvPr>
        </p:nvGraphicFramePr>
        <p:xfrm>
          <a:off x="159798" y="1067831"/>
          <a:ext cx="8819965" cy="56610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2582"/>
                <a:gridCol w="3087006"/>
                <a:gridCol w="2810377"/>
              </a:tblGrid>
              <a:tr h="617681">
                <a:tc>
                  <a:txBody>
                    <a:bodyPr/>
                    <a:lstStyle/>
                    <a:p>
                      <a:r>
                        <a:rPr lang="ru-RU" dirty="0"/>
                        <a:t>Профилактика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Диагностика и лечение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Медицинская реабилитация</a:t>
                      </a:r>
                      <a:endParaRPr lang="ru-RU" dirty="0"/>
                    </a:p>
                  </a:txBody>
                  <a:tcPr/>
                </a:tc>
              </a:tr>
              <a:tr h="1676562">
                <a:tc>
                  <a:txBody>
                    <a:bodyPr/>
                    <a:lstStyle/>
                    <a:p>
                      <a:r>
                        <a:rPr lang="ru-RU" sz="1600" dirty="0"/>
                        <a:t>Обязательные предварительные и периодические медицинские осмотры работников 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(Приказ МЗ </a:t>
                      </a:r>
                      <a:r>
                        <a:rPr lang="ru-RU" sz="1600" dirty="0" err="1"/>
                        <a:t>Рф</a:t>
                      </a:r>
                      <a:r>
                        <a:rPr lang="ru-RU" sz="1600" dirty="0"/>
                        <a:t> № 29н)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Экспертиза профессиональной пригодности</a:t>
                      </a:r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 dirty="0">
                          <a:solidFill>
                            <a:schemeClr val="tx1"/>
                          </a:solidFill>
                        </a:rPr>
                        <a:t>75 медицинских организаций</a:t>
                      </a:r>
                      <a:endParaRPr lang="ru-RU" sz="1800" b="1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Медико-социальная экспертиза</a:t>
                      </a:r>
                      <a:endParaRPr lang="ru-RU" dirty="0"/>
                    </a:p>
                  </a:txBody>
                  <a:tcPr/>
                </a:tc>
              </a:tr>
              <a:tr h="906654">
                <a:tc>
                  <a:txBody>
                    <a:bodyPr/>
                    <a:lstStyle/>
                    <a:p>
                      <a:r>
                        <a:rPr lang="ru-RU" sz="1600" b="1" u="none" dirty="0">
                          <a:solidFill>
                            <a:schemeClr val="tx1"/>
                          </a:solidFill>
                        </a:rPr>
                        <a:t>75 медицинских организаций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Экспертиза связи заболевания с профессией (4 ЦПП)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реабилитация</a:t>
                      </a:r>
                      <a:endParaRPr lang="ru-RU" dirty="0"/>
                    </a:p>
                  </a:txBody>
                  <a:tcPr/>
                </a:tc>
              </a:tr>
              <a:tr h="2369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dirty="0"/>
                        <a:t>56 организаций государственной формы собственности</a:t>
                      </a:r>
                      <a:endParaRPr lang="ru-RU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dirty="0"/>
                        <a:t>19 НУЗ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Оказание медицинской помощи по профилю Профпатология (Приказ МЗ РФ от 13 ноября 2012 г. N 911н)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Первичная медико-санитарная ( 75 МО)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 Специализированная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медицинская помощь (4)</a:t>
                      </a:r>
                      <a:endParaRPr lang="ru-RU" sz="16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Санаторно-курортное лечение</a:t>
                      </a:r>
                      <a:endParaRPr lang="ru-RU" dirty="0"/>
                    </a:p>
                    <a:p>
                      <a:r>
                        <a:rPr lang="ru-RU" dirty="0"/>
                        <a:t>ЦР Омский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488" y="1196753"/>
            <a:ext cx="8963025" cy="4069668"/>
          </a:xfrm>
          <a:noFill/>
        </p:spPr>
      </p:pic>
      <p:sp>
        <p:nvSpPr>
          <p:cNvPr id="4" name="Номер слайда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30DEB69D-0F44-4A6A-9A86-7B898793ED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488" y="628056"/>
            <a:ext cx="8963025" cy="5601889"/>
          </a:xfrm>
          <a:noFill/>
        </p:spPr>
      </p:pic>
      <p:sp>
        <p:nvSpPr>
          <p:cNvPr id="4" name="Номер слайда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30DEB69D-0F44-4A6A-9A86-7B898793ED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350"/>
            <a:ext cx="81508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10" dirty="0"/>
              <a:t>Показатели профессиональной заболеваемости в РФ </a:t>
            </a:r>
            <a:br>
              <a:rPr lang="ru-RU" sz="3110" dirty="0"/>
            </a:br>
            <a:r>
              <a:rPr lang="ru-RU" sz="3110" dirty="0"/>
              <a:t>(на 10 тыс.работников)</a:t>
            </a:r>
            <a:endParaRPr lang="ru-RU" sz="311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EB69D-0F44-4A6A-9A86-7B898793EDF2}" type="slidenum">
              <a:rPr lang="ru-RU" smtClean="0"/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489" y="1700808"/>
            <a:ext cx="8413259" cy="4896544"/>
          </a:xfrm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0" y="0"/>
          <a:ext cx="9144000" cy="69570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3765"/>
                <a:gridCol w="1383030"/>
                <a:gridCol w="1591945"/>
                <a:gridCol w="1445260"/>
              </a:tblGrid>
              <a:tr h="7353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Показатели ПМО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/>
                        <a:t>2022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/>
                        <a:t>2023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  <a:endParaRPr lang="ru-RU" dirty="0"/>
                    </a:p>
                  </a:txBody>
                  <a:tcPr anchor="ctr"/>
                </a:tc>
              </a:tr>
              <a:tr h="1486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Число</a:t>
                      </a:r>
                      <a:r>
                        <a:rPr lang="ru-RU" sz="2000" baseline="0" dirty="0"/>
                        <a:t> лиц, осмотренных  в порядке предварительного и периодического МО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108428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189 833,00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130450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(93726)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0712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sz="2000" dirty="0">
                          <a:sym typeface="+mn-ea"/>
                        </a:rPr>
                        <a:t>Число лиц, осмотренных  в порядке предварительного и периодического МО (декретированные контингенты)</a:t>
                      </a:r>
                      <a:endParaRPr lang="ru-RU" sz="2000" dirty="0"/>
                    </a:p>
                    <a:p>
                      <a:pPr algn="ctr">
                        <a:buNone/>
                      </a:pPr>
                      <a:endParaRPr lang="ru-RU" altLang="en-US" sz="2000" dirty="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ru-RU" alt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ru-RU" alt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ru-RU" altLang="en-US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31634</a:t>
                      </a:r>
                      <a:endParaRPr lang="ru-RU" alt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ru-RU" altLang="en-US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(20132)</a:t>
                      </a:r>
                      <a:endParaRPr lang="ru-RU" alt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6819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% охвата, в том числе ДК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98,92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sym typeface="+mn-ea"/>
                        </a:rPr>
                        <a:t>99,76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95,9/91,2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60147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/>
                        <a:t>Количество лиц с впервые установленными хроническими соматическими заболеваниями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</a:rPr>
                        <a:t>16081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  <a:sym typeface="+mn-ea"/>
                        </a:rPr>
                        <a:t>15694</a:t>
                      </a:r>
                      <a:endParaRPr lang="ru-RU" sz="2000" b="1" dirty="0">
                        <a:latin typeface="+mj-lt"/>
                      </a:endParaRPr>
                    </a:p>
                    <a:p>
                      <a:pPr algn="ctr"/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</a:rPr>
                        <a:t>17727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1410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</a:t>
                      </a:r>
                      <a:r>
                        <a:rPr lang="ru-RU" sz="2000" baseline="0" dirty="0"/>
                        <a:t> лиц, имеющих постоянные медицинские </a:t>
                      </a:r>
                      <a:r>
                        <a:rPr lang="ru-RU" sz="2000" baseline="0" dirty="0" err="1"/>
                        <a:t>п</a:t>
                      </a:r>
                      <a:r>
                        <a:rPr lang="ru-RU" sz="2000" baseline="0" dirty="0"/>
                        <a:t>/</a:t>
                      </a:r>
                      <a:r>
                        <a:rPr lang="ru-RU" sz="2000" baseline="0" dirty="0" err="1"/>
                        <a:t>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</a:rPr>
                        <a:t>1242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latin typeface="+mj-lt"/>
                          <a:sym typeface="+mn-ea"/>
                        </a:rPr>
                        <a:t>817</a:t>
                      </a:r>
                      <a:endParaRPr lang="ru-RU" sz="2000" b="1" dirty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</a:rPr>
                        <a:t>1490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B2A54960-3323-4F03-9329-9BAEBFEBD5D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wheel spokes="4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67" y="381410"/>
            <a:ext cx="6911975" cy="484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Показатели </a:t>
            </a:r>
            <a:r>
              <a:rPr lang="ru-RU" sz="3200" dirty="0" err="1"/>
              <a:t>выявляемости</a:t>
            </a:r>
            <a:r>
              <a:rPr lang="ru-RU" sz="3200" dirty="0"/>
              <a:t> профессиональных заболеваний в ходе ПМО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90525" y="1649730"/>
          <a:ext cx="8503285" cy="462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7900"/>
                <a:gridCol w="1485900"/>
                <a:gridCol w="1749425"/>
                <a:gridCol w="1750060"/>
              </a:tblGrid>
              <a:tr h="796925">
                <a:tc>
                  <a:txBody>
                    <a:bodyPr/>
                    <a:lstStyle/>
                    <a:p>
                      <a:r>
                        <a:rPr lang="ru-RU" b="1" dirty="0"/>
                        <a:t>Показатель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dirty="0"/>
                        <a:t>2024</a:t>
                      </a:r>
                      <a:endParaRPr lang="ru-RU" altLang="en-US" dirty="0"/>
                    </a:p>
                  </a:txBody>
                  <a:tcPr/>
                </a:tc>
              </a:tr>
              <a:tr h="942975">
                <a:tc>
                  <a:txBody>
                    <a:bodyPr/>
                    <a:lstStyle/>
                    <a:p>
                      <a:r>
                        <a:rPr lang="ru-RU" b="1" dirty="0"/>
                        <a:t>Осмотрено, </a:t>
                      </a:r>
                      <a:r>
                        <a:rPr lang="ru-RU" b="1" dirty="0" err="1"/>
                        <a:t>абс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109561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189 833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j-lt"/>
                          <a:sym typeface="+mn-ea"/>
                        </a:rPr>
                        <a:t>130450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fontAlgn="ctr">
                        <a:buNone/>
                      </a:pPr>
                      <a:endParaRPr lang="ru-RU" alt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507490">
                <a:tc>
                  <a:txBody>
                    <a:bodyPr/>
                    <a:lstStyle/>
                    <a:p>
                      <a:r>
                        <a:rPr lang="ru-RU" b="1" dirty="0"/>
                        <a:t>Количество случаев подозрения на профзаболевание, </a:t>
                      </a:r>
                      <a:r>
                        <a:rPr lang="ru-RU" b="1" dirty="0" err="1"/>
                        <a:t>абс</a:t>
                      </a:r>
                      <a:r>
                        <a:rPr lang="ru-RU" b="1" dirty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 dirty="0"/>
                        <a:t>12</a:t>
                      </a:r>
                      <a:endParaRPr lang="ru-RU" altLang="en-US" b="1" dirty="0"/>
                    </a:p>
                  </a:txBody>
                  <a:tcPr/>
                </a:tc>
              </a:tr>
              <a:tr h="1375410">
                <a:tc>
                  <a:txBody>
                    <a:bodyPr/>
                    <a:lstStyle/>
                    <a:p>
                      <a:r>
                        <a:rPr lang="ru-RU" b="1" dirty="0" err="1"/>
                        <a:t>Выявляемость</a:t>
                      </a:r>
                      <a:r>
                        <a:rPr lang="ru-RU" b="1" dirty="0"/>
                        <a:t> (на 10000 осмотренных)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0,83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1" dirty="0"/>
                        <a:t>0,91</a:t>
                      </a:r>
                      <a:endParaRPr lang="ru-RU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20*489"/>
  <p:tag name="TABLE_ENDDRAG_RECT" val="0*0*720*490"/>
</p:tagLst>
</file>

<file path=ppt/tags/tag2.xml><?xml version="1.0" encoding="utf-8"?>
<p:tagLst xmlns:p="http://schemas.openxmlformats.org/presentationml/2006/main">
  <p:tag name="TABLE_ENDDRAG_ORIGIN_RECT" val="669*364"/>
  <p:tag name="TABLE_ENDDRAG_RECT" val="6*129*669*364"/>
</p:tagLst>
</file>

<file path=ppt/tags/tag3.xml><?xml version="1.0" encoding="utf-8"?>
<p:tagLst xmlns:p="http://schemas.openxmlformats.org/presentationml/2006/main">
  <p:tag name="TABLE_ENDDRAG_ORIGIN_RECT" val="669*364"/>
  <p:tag name="TABLE_ENDDRAG_RECT" val="6*129*669*3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0</TotalTime>
  <Words>4912</Words>
  <Application>WPS Presentation</Application>
  <PresentationFormat>Экран (4:3)</PresentationFormat>
  <Paragraphs>316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SimSun</vt:lpstr>
      <vt:lpstr>Wingdings</vt:lpstr>
      <vt:lpstr>Rockwell Extra Bold</vt:lpstr>
      <vt:lpstr>Calibri</vt:lpstr>
      <vt:lpstr>Cambria</vt:lpstr>
      <vt:lpstr>Microsoft YaHei</vt:lpstr>
      <vt:lpstr>Arial Unicode MS</vt:lpstr>
      <vt:lpstr>Rockwell Condensed</vt:lpstr>
      <vt:lpstr>Rockwell</vt:lpstr>
      <vt:lpstr>Times New Roman</vt:lpstr>
      <vt:lpstr>Times New Roman CYR</vt:lpstr>
      <vt:lpstr>Times New Roman</vt:lpstr>
      <vt:lpstr>Bahnschrift SemiBold SemiCondensed</vt:lpstr>
      <vt:lpstr>Дерево</vt:lpstr>
      <vt:lpstr>Современное состояние профпатологической службы в Омском регионе. Итоги проведения ПМО</vt:lpstr>
      <vt:lpstr>Структура профпатологической помощи в омской области</vt:lpstr>
      <vt:lpstr>Медицинская деятельность  в области охраны здоровья работников</vt:lpstr>
      <vt:lpstr>Медицинская деятельность  в области охраны здоровья работников</vt:lpstr>
      <vt:lpstr>PowerPoint 演示文稿</vt:lpstr>
      <vt:lpstr>PowerPoint 演示文稿</vt:lpstr>
      <vt:lpstr>Показатели профессиональной заболеваемости в РФ  (на 10 тыс.работников)</vt:lpstr>
      <vt:lpstr>PowerPoint 演示文稿</vt:lpstr>
      <vt:lpstr>Показатели выявляемости профессиональных заболеваний в ходе ПМО</vt:lpstr>
      <vt:lpstr>Перечень впервые установленных хронических соматических заболеваний, абс</vt:lpstr>
      <vt:lpstr>Многолетняя динамика профессиональной заболеваемости  в Омской области, на 100 тыс. работающих</vt:lpstr>
      <vt:lpstr>Показатели выявляемости профессиональных заболеваний в ходе ПМО</vt:lpstr>
      <vt:lpstr>Проблемы – качество ПМО</vt:lpstr>
      <vt:lpstr>Проблемы…</vt:lpstr>
      <vt:lpstr>PowerPoint 演示文稿</vt:lpstr>
      <vt:lpstr>Перспективы</vt:lpstr>
      <vt:lpstr>ОМСКАЯ ОБЛАСТЬ   инцидент № 7  «Электронные медицинские книжки»  НА 14.03.2025</vt:lpstr>
      <vt:lpstr>проблемы</vt:lpstr>
      <vt:lpstr>PowerPoint 演示文稿</vt:lpstr>
      <vt:lpstr>PowerPoint 演示文稿</vt:lpstr>
      <vt:lpstr>Изменения в приказ 911н</vt:lpstr>
      <vt:lpstr>Перспективы</vt:lpstr>
      <vt:lpstr>Современное состояние профпатологической службы в Омском регионе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формирования профессиональной заболеваемости женщин  в Омской области»</dc:title>
  <dc:creator>Olga Plotnikova</dc:creator>
  <cp:lastModifiedBy>Ольга Плотников�</cp:lastModifiedBy>
  <cp:revision>20</cp:revision>
  <dcterms:created xsi:type="dcterms:W3CDTF">2022-03-20T08:42:00Z</dcterms:created>
  <dcterms:modified xsi:type="dcterms:W3CDTF">2025-03-24T07:46:28Z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AAD52A3C518145B1BF4F2BD4D9A77B2D_12</vt:lpwstr>
  </property>
  <property fmtid="{D5CDD505-2E9C-101B-9397-08002B2CF9AE}" pid="3" name="KSOProductBuildVer">
    <vt:lpwstr>1049-12.2.0.20326</vt:lpwstr>
  </property>
</Properties>
</file>